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2"/>
  </p:notesMasterIdLst>
  <p:sldIdLst>
    <p:sldId id="282" r:id="rId2"/>
    <p:sldId id="284" r:id="rId3"/>
    <p:sldId id="286" r:id="rId4"/>
    <p:sldId id="288" r:id="rId5"/>
    <p:sldId id="281" r:id="rId6"/>
    <p:sldId id="266" r:id="rId7"/>
    <p:sldId id="267" r:id="rId8"/>
    <p:sldId id="268" r:id="rId9"/>
    <p:sldId id="269" r:id="rId10"/>
    <p:sldId id="272" r:id="rId11"/>
    <p:sldId id="270" r:id="rId12"/>
    <p:sldId id="271" r:id="rId13"/>
    <p:sldId id="273" r:id="rId14"/>
    <p:sldId id="274" r:id="rId15"/>
    <p:sldId id="275" r:id="rId16"/>
    <p:sldId id="276" r:id="rId17"/>
    <p:sldId id="277" r:id="rId18"/>
    <p:sldId id="279" r:id="rId19"/>
    <p:sldId id="280" r:id="rId20"/>
    <p:sldId id="278" r:id="rId2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6600"/>
    <a:srgbClr val="CC66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2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18.wmf"/><Relationship Id="rId4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7" Type="http://schemas.openxmlformats.org/officeDocument/2006/relationships/image" Target="../media/image41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4" Type="http://schemas.openxmlformats.org/officeDocument/2006/relationships/image" Target="../media/image4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D26EBF9-51FE-4483-94A7-707EF6D53CA1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EDC5B54-4C31-4F4F-B663-0DC78218A6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46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849BA3-E83A-41A3-BE5D-C5C761CEE0B5}" type="slidenum">
              <a:rPr lang="en-GB" altLang="en-US" smtClean="0">
                <a:ea typeface="新細明體" pitchFamily="18" charset="-120"/>
              </a:rPr>
              <a:pPr/>
              <a:t>6</a:t>
            </a:fld>
            <a:endParaRPr lang="en-GB" altLang="en-US" smtClean="0">
              <a:ea typeface="新細明體" pitchFamily="18" charset="-12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altLang="en-GB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87562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53A399-4C65-4C28-B995-3BA8A025DB1B}" type="slidenum">
              <a:rPr lang="en-GB" altLang="en-US" smtClean="0">
                <a:ea typeface="新細明體" pitchFamily="18" charset="-120"/>
              </a:rPr>
              <a:pPr/>
              <a:t>15</a:t>
            </a:fld>
            <a:endParaRPr lang="en-GB" altLang="en-US" smtClean="0">
              <a:ea typeface="新細明體" pitchFamily="18" charset="-12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altLang="en-GB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56237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3A98-1559-45A7-A89B-F703BCBF3598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48F68-309D-4B94-B9A4-73C30785D7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3A98-1559-45A7-A89B-F703BCBF3598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48F68-309D-4B94-B9A4-73C30785D7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3A98-1559-45A7-A89B-F703BCBF3598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48F68-309D-4B94-B9A4-73C30785D7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3A98-1559-45A7-A89B-F703BCBF3598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48F68-309D-4B94-B9A4-73C30785D7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69FCC-8DFC-46D2-9B00-2A4157E80AC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676400"/>
            <a:ext cx="8229600" cy="4953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3A98-1559-45A7-A89B-F703BCBF3598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48F68-309D-4B94-B9A4-73C30785D7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3A98-1559-45A7-A89B-F703BCBF3598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48F68-309D-4B94-B9A4-73C30785D7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3A98-1559-45A7-A89B-F703BCBF3598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48F68-309D-4B94-B9A4-73C30785D7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3A98-1559-45A7-A89B-F703BCBF3598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48F68-309D-4B94-B9A4-73C30785D7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3A98-1559-45A7-A89B-F703BCBF3598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48F68-309D-4B94-B9A4-73C30785D7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550568" y="0"/>
            <a:ext cx="5934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n-lt"/>
              </a:rPr>
              <a:t>L2-</a:t>
            </a:r>
            <a:fld id="{31637DED-5280-4AAA-80D0-AEA98A0510E3}" type="slidenum">
              <a:rPr lang="en-US" sz="1200" smtClean="0">
                <a:latin typeface="+mn-lt"/>
              </a:rPr>
              <a:pPr/>
              <a:t>‹#›</a:t>
            </a:fld>
            <a:endParaRPr lang="en-US" sz="120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3A98-1559-45A7-A89B-F703BCBF3598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48F68-309D-4B94-B9A4-73C30785D7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550568" y="0"/>
            <a:ext cx="5934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n-lt"/>
              </a:rPr>
              <a:t>L2-</a:t>
            </a:r>
            <a:fld id="{31637DED-5280-4AAA-80D0-AEA98A0510E3}" type="slidenum">
              <a:rPr lang="en-US" sz="1200" smtClean="0">
                <a:latin typeface="+mn-lt"/>
              </a:rPr>
              <a:pPr/>
              <a:t>‹#›</a:t>
            </a:fld>
            <a:endParaRPr lang="en-US" sz="12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32010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3A98-1559-45A7-A89B-F703BCBF3598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48F68-309D-4B94-B9A4-73C30785D7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8550568" y="0"/>
            <a:ext cx="5934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n-lt"/>
              </a:rPr>
              <a:t>L2-</a:t>
            </a:r>
            <a:fld id="{31637DED-5280-4AAA-80D0-AEA98A0510E3}" type="slidenum">
              <a:rPr lang="en-US" sz="1200" smtClean="0">
                <a:latin typeface="+mn-lt"/>
              </a:rPr>
              <a:pPr/>
              <a:t>‹#›</a:t>
            </a:fld>
            <a:endParaRPr lang="en-US" sz="1200" dirty="0" smtClean="0">
              <a:latin typeface="+mn-l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3A98-1559-45A7-A89B-F703BCBF3598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48F68-309D-4B94-B9A4-73C30785D7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13A98-1559-45A7-A89B-F703BCBF3598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48F68-309D-4B94-B9A4-73C30785D7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8550568" y="0"/>
            <a:ext cx="5934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n-lt"/>
              </a:rPr>
              <a:t>L2-</a:t>
            </a:r>
            <a:fld id="{31637DED-5280-4AAA-80D0-AEA98A0510E3}" type="slidenum">
              <a:rPr lang="en-US" sz="1200" smtClean="0">
                <a:latin typeface="+mn-lt"/>
              </a:rPr>
              <a:pPr/>
              <a:t>‹#›</a:t>
            </a:fld>
            <a:endParaRPr lang="en-US" sz="1200" dirty="0" smtClean="0">
              <a:latin typeface="+mn-lt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-26246" y="6550223"/>
            <a:ext cx="91964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Slides courtesy of Prof M L Kraft,</a:t>
            </a:r>
            <a:r>
              <a:rPr lang="en-US" sz="1400" baseline="0" dirty="0" smtClean="0"/>
              <a:t> Chemical &amp; Biomolecular </a:t>
            </a:r>
            <a:r>
              <a:rPr lang="en-US" sz="1400" baseline="0" dirty="0" err="1" smtClean="0"/>
              <a:t>Engr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Dept</a:t>
            </a:r>
            <a:r>
              <a:rPr lang="en-US" sz="1400" baseline="0" dirty="0" smtClean="0"/>
              <a:t>, University of Illinois at Urbana-Champaign.</a:t>
            </a:r>
            <a:endParaRPr lang="en-US" sz="14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75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60" r:id="rId1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26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19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30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2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39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6.wmf"/><Relationship Id="rId12" Type="http://schemas.openxmlformats.org/officeDocument/2006/relationships/oleObject" Target="../embeddings/oleObject28.bin"/><Relationship Id="rId17" Type="http://schemas.openxmlformats.org/officeDocument/2006/relationships/image" Target="../media/image41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30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38.wmf"/><Relationship Id="rId5" Type="http://schemas.openxmlformats.org/officeDocument/2006/relationships/image" Target="../media/image35.wmf"/><Relationship Id="rId15" Type="http://schemas.openxmlformats.org/officeDocument/2006/relationships/image" Target="../media/image40.wmf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4.bin"/><Relationship Id="rId9" Type="http://schemas.openxmlformats.org/officeDocument/2006/relationships/image" Target="../media/image37.wmf"/><Relationship Id="rId14" Type="http://schemas.openxmlformats.org/officeDocument/2006/relationships/oleObject" Target="../embeddings/oleObject29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46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3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7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067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Review: What size reactor(s) to use?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42900" y="1531203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Answers to this questions are based on the desired conversion, selectivity and kinetics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476250" y="3316933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Reactor type &amp;</a:t>
            </a:r>
          </a:p>
          <a:p>
            <a:pPr algn="ctr"/>
            <a:r>
              <a:rPr lang="en-US" sz="2400" dirty="0" smtClean="0"/>
              <a:t> size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6610350" y="3316933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Conversion</a:t>
            </a:r>
          </a:p>
          <a:p>
            <a:pPr algn="ctr"/>
            <a:r>
              <a:rPr lang="en-US" sz="2400" dirty="0" smtClean="0"/>
              <a:t>&amp;</a:t>
            </a:r>
          </a:p>
          <a:p>
            <a:pPr algn="ctr"/>
            <a:r>
              <a:rPr lang="en-US" sz="2400" dirty="0" smtClean="0"/>
              <a:t>selectivity</a:t>
            </a:r>
            <a:endParaRPr lang="en-US" sz="24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3009900" y="3138606"/>
            <a:ext cx="3124200" cy="2195394"/>
            <a:chOff x="2957332" y="4186535"/>
            <a:chExt cx="3124200" cy="2195394"/>
          </a:xfrm>
        </p:grpSpPr>
        <p:sp>
          <p:nvSpPr>
            <p:cNvPr id="26" name="Left-Right Arrow 25"/>
            <p:cNvSpPr/>
            <p:nvPr/>
          </p:nvSpPr>
          <p:spPr>
            <a:xfrm>
              <a:off x="2957332" y="4429034"/>
              <a:ext cx="3124200" cy="981165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887689" y="4186535"/>
              <a:ext cx="12634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Kinetics</a:t>
              </a:r>
              <a:endParaRPr lang="en-US" sz="24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733800" y="5181600"/>
              <a:ext cx="157126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Material &amp;</a:t>
              </a:r>
            </a:p>
            <a:p>
              <a:pPr algn="ctr"/>
              <a:r>
                <a:rPr lang="en-US" sz="2400" dirty="0" smtClean="0"/>
                <a:t>energy</a:t>
              </a:r>
            </a:p>
            <a:p>
              <a:pPr algn="ctr"/>
              <a:r>
                <a:rPr lang="en-US" sz="2400" dirty="0" smtClean="0"/>
                <a:t>balances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77967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7030A0"/>
                </a:solidFill>
              </a:rPr>
              <a:t>Examples of CSTRs</a:t>
            </a:r>
            <a:endParaRPr lang="en-US" dirty="0">
              <a:solidFill>
                <a:srgbClr val="7030A0"/>
              </a:solidFill>
            </a:endParaRP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6019800" y="533400"/>
          <a:ext cx="2757488" cy="605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5" name="Photo Editor Photo" r:id="rId3" imgW="2038095" imgH="4476190" progId="">
                  <p:embed/>
                </p:oleObj>
              </mc:Choice>
              <mc:Fallback>
                <p:oleObj name="Photo Editor Photo" r:id="rId3" imgW="2038095" imgH="447619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33400"/>
                        <a:ext cx="2757488" cy="605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1543" y="5280101"/>
            <a:ext cx="4020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Laboratory-Scale Bioreactor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183297" y="5943600"/>
            <a:ext cx="1912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Pfaudler</a:t>
            </a:r>
            <a:r>
              <a:rPr lang="en-US" sz="2400" dirty="0" smtClean="0"/>
              <a:t> Inc.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" y="1341120"/>
            <a:ext cx="5212080" cy="3840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Basic Mole Balance for CSTR</a:t>
            </a:r>
            <a:endParaRPr lang="en-US" dirty="0">
              <a:solidFill>
                <a:srgbClr val="7030A0"/>
              </a:solidFill>
            </a:endParaRP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381000" y="1047931"/>
            <a:ext cx="5439310" cy="504251"/>
            <a:chOff x="1570503" y="2951893"/>
            <a:chExt cx="5438746" cy="504086"/>
          </a:xfrm>
        </p:grpSpPr>
        <p:sp>
          <p:nvSpPr>
            <p:cNvPr id="18" name="TextBox 8"/>
            <p:cNvSpPr txBox="1">
              <a:spLocks noChangeArrowheads="1"/>
            </p:cNvSpPr>
            <p:nvPr/>
          </p:nvSpPr>
          <p:spPr bwMode="auto">
            <a:xfrm>
              <a:off x="1570503" y="2977976"/>
              <a:ext cx="486260" cy="461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363FFA"/>
                  </a:solidFill>
                </a:rPr>
                <a:t>In</a:t>
              </a:r>
              <a:endParaRPr lang="en-US" sz="2400" dirty="0">
                <a:solidFill>
                  <a:srgbClr val="363FFA"/>
                </a:solidFill>
              </a:endParaRPr>
            </a:p>
          </p:txBody>
        </p:sp>
        <p:sp>
          <p:nvSpPr>
            <p:cNvPr id="19" name="TextBox 10"/>
            <p:cNvSpPr txBox="1">
              <a:spLocks noChangeArrowheads="1"/>
            </p:cNvSpPr>
            <p:nvPr/>
          </p:nvSpPr>
          <p:spPr bwMode="auto">
            <a:xfrm>
              <a:off x="2057401" y="2977976"/>
              <a:ext cx="685090" cy="461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363FFA"/>
                  </a:solidFill>
                </a:rPr>
                <a:t>Out</a:t>
              </a:r>
              <a:endParaRPr lang="en-US" sz="2400" dirty="0">
                <a:solidFill>
                  <a:srgbClr val="363FFA"/>
                </a:solidFill>
              </a:endParaRPr>
            </a:p>
          </p:txBody>
        </p:sp>
        <p:sp>
          <p:nvSpPr>
            <p:cNvPr id="20" name="TextBox 9"/>
            <p:cNvSpPr txBox="1">
              <a:spLocks noChangeArrowheads="1"/>
            </p:cNvSpPr>
            <p:nvPr/>
          </p:nvSpPr>
          <p:spPr bwMode="auto">
            <a:xfrm>
              <a:off x="1904378" y="2951893"/>
              <a:ext cx="287258" cy="4616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363FFA"/>
                  </a:solidFill>
                </a:rPr>
                <a:t>-</a:t>
              </a:r>
            </a:p>
          </p:txBody>
        </p:sp>
        <p:sp>
          <p:nvSpPr>
            <p:cNvPr id="21" name="TextBox 11"/>
            <p:cNvSpPr txBox="1">
              <a:spLocks noChangeArrowheads="1"/>
            </p:cNvSpPr>
            <p:nvPr/>
          </p:nvSpPr>
          <p:spPr bwMode="auto">
            <a:xfrm>
              <a:off x="2666299" y="2989975"/>
              <a:ext cx="364202" cy="461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363FFA"/>
                  </a:solidFill>
                </a:rPr>
                <a:t>+</a:t>
              </a:r>
            </a:p>
          </p:txBody>
        </p:sp>
        <p:sp>
          <p:nvSpPr>
            <p:cNvPr id="22" name="TextBox 12"/>
            <p:cNvSpPr txBox="1">
              <a:spLocks noChangeArrowheads="1"/>
            </p:cNvSpPr>
            <p:nvPr/>
          </p:nvSpPr>
          <p:spPr bwMode="auto">
            <a:xfrm>
              <a:off x="2877156" y="2977978"/>
              <a:ext cx="1693945" cy="461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363FFA"/>
                  </a:solidFill>
                </a:rPr>
                <a:t>Generation</a:t>
              </a:r>
              <a:endParaRPr lang="en-US" sz="2400" dirty="0">
                <a:solidFill>
                  <a:srgbClr val="363FFA"/>
                </a:solidFill>
              </a:endParaRPr>
            </a:p>
          </p:txBody>
        </p:sp>
        <p:sp>
          <p:nvSpPr>
            <p:cNvPr id="23" name="TextBox 15"/>
            <p:cNvSpPr txBox="1">
              <a:spLocks noChangeArrowheads="1"/>
            </p:cNvSpPr>
            <p:nvPr/>
          </p:nvSpPr>
          <p:spPr bwMode="auto">
            <a:xfrm>
              <a:off x="4511668" y="2994312"/>
              <a:ext cx="364202" cy="4616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363FFA"/>
                  </a:solidFill>
                </a:rPr>
                <a:t>=</a:t>
              </a:r>
            </a:p>
          </p:txBody>
        </p:sp>
        <p:sp>
          <p:nvSpPr>
            <p:cNvPr id="24" name="TextBox 16"/>
            <p:cNvSpPr txBox="1">
              <a:spLocks noChangeArrowheads="1"/>
            </p:cNvSpPr>
            <p:nvPr/>
          </p:nvSpPr>
          <p:spPr bwMode="auto">
            <a:xfrm>
              <a:off x="4686719" y="2977978"/>
              <a:ext cx="2322530" cy="461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363FFA"/>
                  </a:solidFill>
                </a:rPr>
                <a:t>Accumulation</a:t>
              </a:r>
              <a:endParaRPr lang="en-US" sz="2400" dirty="0">
                <a:solidFill>
                  <a:srgbClr val="363FFA"/>
                </a:solidFill>
              </a:endParaRPr>
            </a:p>
          </p:txBody>
        </p:sp>
      </p:grpSp>
      <p:graphicFrame>
        <p:nvGraphicFramePr>
          <p:cNvPr id="61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0589656"/>
              </p:ext>
            </p:extLst>
          </p:nvPr>
        </p:nvGraphicFramePr>
        <p:xfrm>
          <a:off x="533400" y="1655762"/>
          <a:ext cx="2894012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0" name="Equation" r:id="rId3" imgW="2311200" imgH="774360" progId="Equation.3">
                  <p:embed/>
                </p:oleObj>
              </mc:Choice>
              <mc:Fallback>
                <p:oleObj name="Equation" r:id="rId3" imgW="2311200" imgH="7743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655762"/>
                        <a:ext cx="2894012" cy="935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53"/>
          <p:cNvGrpSpPr/>
          <p:nvPr/>
        </p:nvGrpSpPr>
        <p:grpSpPr>
          <a:xfrm>
            <a:off x="2689751" y="1600200"/>
            <a:ext cx="381000" cy="1301634"/>
            <a:chOff x="3810000" y="1808162"/>
            <a:chExt cx="381000" cy="1301634"/>
          </a:xfrm>
        </p:grpSpPr>
        <p:cxnSp>
          <p:nvCxnSpPr>
            <p:cNvPr id="42" name="Straight Arrow Connector 41"/>
            <p:cNvCxnSpPr/>
            <p:nvPr/>
          </p:nvCxnSpPr>
          <p:spPr>
            <a:xfrm rot="5400000">
              <a:off x="3695700" y="2151062"/>
              <a:ext cx="838200" cy="15240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3810000" y="2648131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0</a:t>
              </a:r>
              <a:endParaRPr lang="en-US" sz="2400" dirty="0"/>
            </a:p>
          </p:txBody>
        </p:sp>
      </p:grpSp>
      <p:grpSp>
        <p:nvGrpSpPr>
          <p:cNvPr id="15" name="Group 54"/>
          <p:cNvGrpSpPr/>
          <p:nvPr/>
        </p:nvGrpSpPr>
        <p:grpSpPr>
          <a:xfrm>
            <a:off x="998537" y="2895600"/>
            <a:ext cx="5554663" cy="990600"/>
            <a:chOff x="2895600" y="3255962"/>
            <a:chExt cx="5554663" cy="990600"/>
          </a:xfrm>
        </p:grpSpPr>
        <p:sp>
          <p:nvSpPr>
            <p:cNvPr id="47" name="Rectangle 46"/>
            <p:cNvSpPr/>
            <p:nvPr/>
          </p:nvSpPr>
          <p:spPr>
            <a:xfrm>
              <a:off x="2895600" y="3255962"/>
              <a:ext cx="2438400" cy="990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486400" y="3364820"/>
              <a:ext cx="296386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Steady State CSTR Design Equation</a:t>
              </a:r>
              <a:endParaRPr lang="en-US" sz="2400" dirty="0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0" y="4038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 perfectly mixed CSTR has no spatial variations in reaction rate</a:t>
            </a:r>
            <a:endParaRPr lang="en-US" sz="2400" dirty="0"/>
          </a:p>
        </p:txBody>
      </p:sp>
      <p:grpSp>
        <p:nvGrpSpPr>
          <p:cNvPr id="57" name="Group 56"/>
          <p:cNvGrpSpPr/>
          <p:nvPr/>
        </p:nvGrpSpPr>
        <p:grpSpPr>
          <a:xfrm>
            <a:off x="6629400" y="914400"/>
            <a:ext cx="2031527" cy="2723283"/>
            <a:chOff x="304800" y="1924921"/>
            <a:chExt cx="2031527" cy="2723283"/>
          </a:xfrm>
        </p:grpSpPr>
        <p:grpSp>
          <p:nvGrpSpPr>
            <p:cNvPr id="4" name="Group 39"/>
            <p:cNvGrpSpPr/>
            <p:nvPr/>
          </p:nvGrpSpPr>
          <p:grpSpPr>
            <a:xfrm>
              <a:off x="381000" y="1924921"/>
              <a:ext cx="1712502" cy="2723283"/>
              <a:chOff x="2808767" y="1526676"/>
              <a:chExt cx="1712502" cy="1744202"/>
            </a:xfrm>
          </p:grpSpPr>
          <p:grpSp>
            <p:nvGrpSpPr>
              <p:cNvPr id="5" name="Group 25"/>
              <p:cNvGrpSpPr>
                <a:grpSpLocks/>
              </p:cNvGrpSpPr>
              <p:nvPr/>
            </p:nvGrpSpPr>
            <p:grpSpPr bwMode="auto">
              <a:xfrm>
                <a:off x="3200400" y="1600196"/>
                <a:ext cx="1077913" cy="1670682"/>
                <a:chOff x="3708400" y="3543300"/>
                <a:chExt cx="1077913" cy="1879519"/>
              </a:xfrm>
            </p:grpSpPr>
            <p:sp>
              <p:nvSpPr>
                <p:cNvPr id="8" name="Rectangle 4"/>
                <p:cNvSpPr>
                  <a:spLocks noChangeArrowheads="1"/>
                </p:cNvSpPr>
                <p:nvPr/>
              </p:nvSpPr>
              <p:spPr bwMode="auto">
                <a:xfrm>
                  <a:off x="3708400" y="3994069"/>
                  <a:ext cx="1066800" cy="1428750"/>
                </a:xfrm>
                <a:prstGeom prst="rect">
                  <a:avLst/>
                </a:prstGeom>
                <a:noFill/>
                <a:ln w="38100">
                  <a:solidFill>
                    <a:srgbClr val="0070C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000000"/>
                  </a:outerShdw>
                </a:effectLst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altLang="en-US" u="none">
                    <a:solidFill>
                      <a:srgbClr val="FFFF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9" name="Line 5"/>
                <p:cNvSpPr>
                  <a:spLocks noChangeShapeType="1"/>
                </p:cNvSpPr>
                <p:nvPr/>
              </p:nvSpPr>
              <p:spPr bwMode="auto">
                <a:xfrm>
                  <a:off x="4241800" y="3543300"/>
                  <a:ext cx="0" cy="1524000"/>
                </a:xfrm>
                <a:prstGeom prst="line">
                  <a:avLst/>
                </a:prstGeom>
                <a:noFill/>
                <a:ln w="38100">
                  <a:solidFill>
                    <a:srgbClr val="0070C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000000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u="none"/>
                </a:p>
              </p:txBody>
            </p:sp>
            <p:sp>
              <p:nvSpPr>
                <p:cNvPr id="10" name="Oval 6"/>
                <p:cNvSpPr>
                  <a:spLocks noChangeArrowheads="1"/>
                </p:cNvSpPr>
                <p:nvPr/>
              </p:nvSpPr>
              <p:spPr bwMode="auto">
                <a:xfrm>
                  <a:off x="4241800" y="4991100"/>
                  <a:ext cx="381000" cy="152400"/>
                </a:xfrm>
                <a:prstGeom prst="ellipse">
                  <a:avLst/>
                </a:prstGeom>
                <a:noFill/>
                <a:ln w="38100">
                  <a:solidFill>
                    <a:srgbClr val="0070C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000000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u="none"/>
                </a:p>
              </p:txBody>
            </p:sp>
            <p:sp>
              <p:nvSpPr>
                <p:cNvPr id="11" name="Oval 7"/>
                <p:cNvSpPr>
                  <a:spLocks noChangeArrowheads="1"/>
                </p:cNvSpPr>
                <p:nvPr/>
              </p:nvSpPr>
              <p:spPr bwMode="auto">
                <a:xfrm>
                  <a:off x="3860800" y="4991100"/>
                  <a:ext cx="381000" cy="152400"/>
                </a:xfrm>
                <a:prstGeom prst="ellipse">
                  <a:avLst/>
                </a:prstGeom>
                <a:noFill/>
                <a:ln w="38100">
                  <a:solidFill>
                    <a:srgbClr val="0070C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000000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u="none"/>
                </a:p>
              </p:txBody>
            </p:sp>
            <p:sp>
              <p:nvSpPr>
                <p:cNvPr id="12" name="Freeform 8"/>
                <p:cNvSpPr>
                  <a:spLocks/>
                </p:cNvSpPr>
                <p:nvPr/>
              </p:nvSpPr>
              <p:spPr bwMode="auto">
                <a:xfrm>
                  <a:off x="3708400" y="4181683"/>
                  <a:ext cx="1077913" cy="177800"/>
                </a:xfrm>
                <a:custGeom>
                  <a:avLst/>
                  <a:gdLst/>
                  <a:ahLst/>
                  <a:cxnLst>
                    <a:cxn ang="0">
                      <a:pos x="0" y="56"/>
                    </a:cxn>
                    <a:cxn ang="0">
                      <a:pos x="192" y="8"/>
                    </a:cxn>
                    <a:cxn ang="0">
                      <a:pos x="240" y="104"/>
                    </a:cxn>
                    <a:cxn ang="0">
                      <a:pos x="384" y="56"/>
                    </a:cxn>
                    <a:cxn ang="0">
                      <a:pos x="528" y="56"/>
                    </a:cxn>
                    <a:cxn ang="0">
                      <a:pos x="624" y="8"/>
                    </a:cxn>
                    <a:cxn ang="0">
                      <a:pos x="672" y="56"/>
                    </a:cxn>
                    <a:cxn ang="0">
                      <a:pos x="672" y="104"/>
                    </a:cxn>
                  </a:cxnLst>
                  <a:rect l="0" t="0" r="r" b="b"/>
                  <a:pathLst>
                    <a:path w="679" h="112">
                      <a:moveTo>
                        <a:pt x="0" y="56"/>
                      </a:moveTo>
                      <a:cubicBezTo>
                        <a:pt x="76" y="28"/>
                        <a:pt x="152" y="0"/>
                        <a:pt x="192" y="8"/>
                      </a:cubicBezTo>
                      <a:cubicBezTo>
                        <a:pt x="231" y="15"/>
                        <a:pt x="207" y="95"/>
                        <a:pt x="240" y="104"/>
                      </a:cubicBezTo>
                      <a:cubicBezTo>
                        <a:pt x="272" y="112"/>
                        <a:pt x="336" y="64"/>
                        <a:pt x="384" y="56"/>
                      </a:cubicBezTo>
                      <a:cubicBezTo>
                        <a:pt x="432" y="48"/>
                        <a:pt x="488" y="63"/>
                        <a:pt x="528" y="56"/>
                      </a:cubicBezTo>
                      <a:cubicBezTo>
                        <a:pt x="567" y="48"/>
                        <a:pt x="600" y="8"/>
                        <a:pt x="624" y="8"/>
                      </a:cubicBezTo>
                      <a:cubicBezTo>
                        <a:pt x="648" y="8"/>
                        <a:pt x="664" y="40"/>
                        <a:pt x="672" y="56"/>
                      </a:cubicBezTo>
                      <a:cubicBezTo>
                        <a:pt x="679" y="71"/>
                        <a:pt x="675" y="87"/>
                        <a:pt x="672" y="104"/>
                      </a:cubicBezTo>
                    </a:path>
                  </a:pathLst>
                </a:custGeom>
                <a:noFill/>
                <a:ln w="38100" cmpd="sng">
                  <a:solidFill>
                    <a:srgbClr val="0070C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000000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u="none"/>
                </a:p>
              </p:txBody>
            </p:sp>
          </p:grpSp>
          <p:sp>
            <p:nvSpPr>
              <p:cNvPr id="32" name="TextBox 31"/>
              <p:cNvSpPr txBox="1"/>
              <p:nvPr/>
            </p:nvSpPr>
            <p:spPr>
              <a:xfrm>
                <a:off x="2808767" y="1526677"/>
                <a:ext cx="5309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F</a:t>
                </a:r>
                <a:r>
                  <a:rPr lang="en-US" sz="2400" baseline="-25000" dirty="0" smtClean="0"/>
                  <a:t>j0</a:t>
                </a:r>
                <a:endParaRPr lang="en-US" sz="2400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4104167" y="1526676"/>
                <a:ext cx="4171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err="1" smtClean="0"/>
                  <a:t>F</a:t>
                </a:r>
                <a:r>
                  <a:rPr lang="en-US" sz="2400" baseline="-25000" dirty="0" err="1" smtClean="0"/>
                  <a:t>j</a:t>
                </a:r>
                <a:endParaRPr lang="en-US" sz="2400" dirty="0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304800" y="2438400"/>
              <a:ext cx="762000" cy="457200"/>
              <a:chOff x="2362200" y="1333500"/>
              <a:chExt cx="1066800" cy="533400"/>
            </a:xfrm>
          </p:grpSpPr>
          <p:sp>
            <p:nvSpPr>
              <p:cNvPr id="46" name="Line 9"/>
              <p:cNvSpPr>
                <a:spLocks noChangeShapeType="1"/>
              </p:cNvSpPr>
              <p:nvPr/>
            </p:nvSpPr>
            <p:spPr bwMode="auto">
              <a:xfrm flipV="1">
                <a:off x="2362200" y="1333500"/>
                <a:ext cx="1066800" cy="0"/>
              </a:xfrm>
              <a:prstGeom prst="lin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u="none"/>
              </a:p>
            </p:txBody>
          </p:sp>
          <p:sp>
            <p:nvSpPr>
              <p:cNvPr id="49" name="Line 10"/>
              <p:cNvSpPr>
                <a:spLocks noChangeShapeType="1"/>
              </p:cNvSpPr>
              <p:nvPr/>
            </p:nvSpPr>
            <p:spPr bwMode="auto">
              <a:xfrm>
                <a:off x="3429000" y="1333500"/>
                <a:ext cx="0" cy="533400"/>
              </a:xfrm>
              <a:prstGeom prst="lin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 type="triangle" w="med" len="med"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u="none"/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1513367" y="2438400"/>
              <a:ext cx="822960" cy="795668"/>
              <a:chOff x="1513367" y="2438400"/>
              <a:chExt cx="822960" cy="795668"/>
            </a:xfrm>
          </p:grpSpPr>
          <p:sp>
            <p:nvSpPr>
              <p:cNvPr id="53" name="Line 12"/>
              <p:cNvSpPr>
                <a:spLocks noChangeShapeType="1"/>
              </p:cNvSpPr>
              <p:nvPr/>
            </p:nvSpPr>
            <p:spPr bwMode="auto">
              <a:xfrm flipV="1">
                <a:off x="1524000" y="2438400"/>
                <a:ext cx="0" cy="795668"/>
              </a:xfrm>
              <a:prstGeom prst="lin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u="none"/>
              </a:p>
            </p:txBody>
          </p:sp>
          <p:sp>
            <p:nvSpPr>
              <p:cNvPr id="54" name="Line 21"/>
              <p:cNvSpPr>
                <a:spLocks noChangeShapeType="1"/>
              </p:cNvSpPr>
              <p:nvPr/>
            </p:nvSpPr>
            <p:spPr bwMode="auto">
              <a:xfrm flipV="1">
                <a:off x="1513367" y="2438400"/>
                <a:ext cx="822960" cy="0"/>
              </a:xfrm>
              <a:prstGeom prst="lin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 type="triangle"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u="none"/>
              </a:p>
            </p:txBody>
          </p:sp>
        </p:grpSp>
      </p:grpSp>
      <p:sp>
        <p:nvSpPr>
          <p:cNvPr id="58" name="TextBox 57"/>
          <p:cNvSpPr txBox="1"/>
          <p:nvPr/>
        </p:nvSpPr>
        <p:spPr>
          <a:xfrm>
            <a:off x="3505200" y="15240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CSTR is at steady state (SS), so no change in moles j with time!</a:t>
            </a:r>
            <a:endParaRPr lang="en-US" sz="2400" dirty="0">
              <a:solidFill>
                <a:srgbClr val="C00000"/>
              </a:solidFill>
            </a:endParaRPr>
          </a:p>
        </p:txBody>
      </p:sp>
      <p:graphicFrame>
        <p:nvGraphicFramePr>
          <p:cNvPr id="71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303620"/>
              </p:ext>
            </p:extLst>
          </p:nvPr>
        </p:nvGraphicFramePr>
        <p:xfrm>
          <a:off x="609600" y="2971800"/>
          <a:ext cx="2909887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1" name="Equation" r:id="rId5" imgW="2323800" imgH="774360" progId="Equation.3">
                  <p:embed/>
                </p:oleObj>
              </mc:Choice>
              <mc:Fallback>
                <p:oleObj name="Equation" r:id="rId5" imgW="2323800" imgH="77436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971800"/>
                        <a:ext cx="2909887" cy="935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2" name="Group 71"/>
          <p:cNvGrpSpPr/>
          <p:nvPr/>
        </p:nvGrpSpPr>
        <p:grpSpPr>
          <a:xfrm>
            <a:off x="3429000" y="5257800"/>
            <a:ext cx="4343400" cy="1200329"/>
            <a:chOff x="3048000" y="5453491"/>
            <a:chExt cx="4343400" cy="1200329"/>
          </a:xfrm>
        </p:grpSpPr>
        <p:sp>
          <p:nvSpPr>
            <p:cNvPr id="51" name="Rectangle 50"/>
            <p:cNvSpPr/>
            <p:nvPr/>
          </p:nvSpPr>
          <p:spPr>
            <a:xfrm>
              <a:off x="3048000" y="5562600"/>
              <a:ext cx="1676400" cy="990600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800600" y="5453491"/>
              <a:ext cx="2590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7030A0"/>
                  </a:solidFill>
                </a:rPr>
                <a:t>Ideal Steady State CSTR Design Equation</a:t>
              </a:r>
              <a:endParaRPr lang="en-US" sz="2400" dirty="0">
                <a:solidFill>
                  <a:srgbClr val="7030A0"/>
                </a:solidFill>
              </a:endParaRPr>
            </a:p>
          </p:txBody>
        </p:sp>
      </p:grpSp>
      <p:graphicFrame>
        <p:nvGraphicFramePr>
          <p:cNvPr id="717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7597069"/>
              </p:ext>
            </p:extLst>
          </p:nvPr>
        </p:nvGraphicFramePr>
        <p:xfrm>
          <a:off x="3489778" y="5366909"/>
          <a:ext cx="167005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2" name="Equation" r:id="rId7" imgW="1333440" imgH="787320" progId="Equation.3">
                  <p:embed/>
                </p:oleObj>
              </mc:Choice>
              <mc:Fallback>
                <p:oleObj name="Equation" r:id="rId7" imgW="1333440" imgH="78732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9778" y="5366909"/>
                        <a:ext cx="1670050" cy="95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1399204"/>
              </p:ext>
            </p:extLst>
          </p:nvPr>
        </p:nvGraphicFramePr>
        <p:xfrm>
          <a:off x="1506992" y="4652665"/>
          <a:ext cx="2560637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3" name="Equation" r:id="rId9" imgW="2044440" imgH="393480" progId="Equation.3">
                  <p:embed/>
                </p:oleObj>
              </mc:Choice>
              <mc:Fallback>
                <p:oleObj name="Equation" r:id="rId9" imgW="204444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6992" y="4652665"/>
                        <a:ext cx="2560637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Curved Down Arrow 61"/>
          <p:cNvSpPr/>
          <p:nvPr/>
        </p:nvSpPr>
        <p:spPr>
          <a:xfrm rot="4359127">
            <a:off x="3933738" y="4889256"/>
            <a:ext cx="554579" cy="368154"/>
          </a:xfrm>
          <a:prstGeom prst="curvedDownArrow">
            <a:avLst>
              <a:gd name="adj1" fmla="val 25000"/>
              <a:gd name="adj2" fmla="val 58307"/>
              <a:gd name="adj3" fmla="val 783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387510" y="4682430"/>
            <a:ext cx="3613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Rearrange to put in terms of V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24155" y="5257800"/>
            <a:ext cx="26861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err="1" smtClean="0">
                <a:solidFill>
                  <a:srgbClr val="7030A0"/>
                </a:solidFill>
              </a:rPr>
              <a:t>r</a:t>
            </a:r>
            <a:r>
              <a:rPr lang="en-US" sz="2400" baseline="-25000" dirty="0" err="1" smtClean="0">
                <a:solidFill>
                  <a:srgbClr val="7030A0"/>
                </a:solidFill>
              </a:rPr>
              <a:t>j</a:t>
            </a:r>
            <a:r>
              <a:rPr lang="en-US" sz="2400" dirty="0" smtClean="0">
                <a:solidFill>
                  <a:srgbClr val="7030A0"/>
                </a:solidFill>
              </a:rPr>
              <a:t> is measured at the outlet because </a:t>
            </a:r>
            <a:r>
              <a:rPr lang="en-US" sz="2400" dirty="0" err="1" smtClean="0">
                <a:solidFill>
                  <a:srgbClr val="7030A0"/>
                </a:solidFill>
              </a:rPr>
              <a:t>C</a:t>
            </a:r>
            <a:r>
              <a:rPr lang="en-US" sz="2400" baseline="-25000" dirty="0" err="1" smtClean="0">
                <a:solidFill>
                  <a:srgbClr val="7030A0"/>
                </a:solidFill>
              </a:rPr>
              <a:t>j,exit</a:t>
            </a:r>
            <a:r>
              <a:rPr lang="en-US" sz="2400" baseline="-25000" dirty="0" smtClean="0">
                <a:solidFill>
                  <a:srgbClr val="7030A0"/>
                </a:solidFill>
              </a:rPr>
              <a:t> </a:t>
            </a:r>
            <a:r>
              <a:rPr lang="en-US" sz="2400" dirty="0" smtClean="0">
                <a:solidFill>
                  <a:srgbClr val="7030A0"/>
                </a:solidFill>
              </a:rPr>
              <a:t>=</a:t>
            </a:r>
            <a:r>
              <a:rPr lang="en-US" sz="2400" baseline="-25000" dirty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C</a:t>
            </a:r>
            <a:r>
              <a:rPr lang="en-US" sz="2400" baseline="-25000" dirty="0" err="1" smtClean="0">
                <a:solidFill>
                  <a:srgbClr val="7030A0"/>
                </a:solidFill>
              </a:rPr>
              <a:t>j,tank</a:t>
            </a:r>
            <a:r>
              <a:rPr lang="en-US" sz="2400" dirty="0" smtClean="0">
                <a:solidFill>
                  <a:srgbClr val="7030A0"/>
                </a:solidFill>
              </a:rPr>
              <a:t>  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5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65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65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8" grpId="0"/>
      <p:bldP spid="62" grpId="0" animBg="1"/>
      <p:bldP spid="63" grpId="0"/>
      <p:bldP spid="7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Ideal SS CSTR Design Equation</a:t>
            </a:r>
            <a:endParaRPr lang="en-US" dirty="0">
              <a:solidFill>
                <a:srgbClr val="7030A0"/>
              </a:solidFill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6805562"/>
              </p:ext>
            </p:extLst>
          </p:nvPr>
        </p:nvGraphicFramePr>
        <p:xfrm>
          <a:off x="3776663" y="995706"/>
          <a:ext cx="1590675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0" name="Equation" r:id="rId3" imgW="1269720" imgH="787320" progId="Equation.3">
                  <p:embed/>
                </p:oleObj>
              </mc:Choice>
              <mc:Fallback>
                <p:oleObj name="Equation" r:id="rId3" imgW="1269720" imgH="7873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6663" y="995706"/>
                        <a:ext cx="1590675" cy="95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1942005"/>
            <a:ext cx="8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Reactor volume required to reduce the entering flow rate of species j from F</a:t>
            </a:r>
            <a:r>
              <a:rPr lang="en-US" sz="2200" baseline="-25000" dirty="0" smtClean="0"/>
              <a:t>j0</a:t>
            </a:r>
            <a:r>
              <a:rPr lang="en-US" sz="2200" dirty="0" smtClean="0"/>
              <a:t> to </a:t>
            </a:r>
            <a:r>
              <a:rPr lang="en-US" sz="2200" dirty="0" err="1" smtClean="0"/>
              <a:t>F</a:t>
            </a:r>
            <a:r>
              <a:rPr lang="en-US" sz="2200" baseline="-25000" dirty="0" err="1" smtClean="0"/>
              <a:t>j</a:t>
            </a:r>
            <a:r>
              <a:rPr lang="en-US" sz="2200" dirty="0" smtClean="0"/>
              <a:t> at the outlet (and in the tank)</a:t>
            </a:r>
            <a:endParaRPr lang="en-US" sz="2200" dirty="0"/>
          </a:p>
        </p:txBody>
      </p:sp>
      <p:sp>
        <p:nvSpPr>
          <p:cNvPr id="9" name="Oval 8"/>
          <p:cNvSpPr/>
          <p:nvPr/>
        </p:nvSpPr>
        <p:spPr>
          <a:xfrm>
            <a:off x="3710765" y="1203040"/>
            <a:ext cx="365760" cy="45720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9" idx="2"/>
          </p:cNvCxnSpPr>
          <p:nvPr/>
        </p:nvCxnSpPr>
        <p:spPr>
          <a:xfrm flipH="1">
            <a:off x="2312583" y="1431640"/>
            <a:ext cx="1398182" cy="625760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  <a:head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3400" y="2748306"/>
            <a:ext cx="8077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00CC"/>
                </a:solidFill>
              </a:rPr>
              <a:t>How do we determine the molar flow rate, </a:t>
            </a:r>
            <a:r>
              <a:rPr lang="en-US" sz="2200" dirty="0" err="1" smtClean="0">
                <a:solidFill>
                  <a:srgbClr val="0000CC"/>
                </a:solidFill>
              </a:rPr>
              <a:t>F</a:t>
            </a:r>
            <a:r>
              <a:rPr lang="en-US" sz="2200" baseline="-25000" dirty="0" err="1" smtClean="0">
                <a:solidFill>
                  <a:srgbClr val="0000CC"/>
                </a:solidFill>
              </a:rPr>
              <a:t>j</a:t>
            </a:r>
            <a:r>
              <a:rPr lang="en-US" sz="2200" dirty="0" smtClean="0">
                <a:solidFill>
                  <a:srgbClr val="0000CC"/>
                </a:solidFill>
              </a:rPr>
              <a:t> (units = </a:t>
            </a:r>
            <a:r>
              <a:rPr lang="en-US" sz="2200" dirty="0" err="1" smtClean="0">
                <a:solidFill>
                  <a:srgbClr val="0000CC"/>
                </a:solidFill>
              </a:rPr>
              <a:t>mol</a:t>
            </a:r>
            <a:r>
              <a:rPr lang="en-US" sz="2200" dirty="0" smtClean="0">
                <a:solidFill>
                  <a:srgbClr val="0000CC"/>
                </a:solidFill>
              </a:rPr>
              <a:t>/time)?</a:t>
            </a:r>
            <a:endParaRPr lang="en-US" sz="2200" dirty="0">
              <a:solidFill>
                <a:srgbClr val="0000CC"/>
              </a:solidFill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283025"/>
              </p:ext>
            </p:extLst>
          </p:nvPr>
        </p:nvGraphicFramePr>
        <p:xfrm>
          <a:off x="3552825" y="3152775"/>
          <a:ext cx="2039938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1" name="Equation" r:id="rId5" imgW="1714320" imgH="457200" progId="Equation.DSMT4">
                  <p:embed/>
                </p:oleObj>
              </mc:Choice>
              <mc:Fallback>
                <p:oleObj name="Equation" r:id="rId5" imgW="1714320" imgH="4572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2825" y="3152775"/>
                        <a:ext cx="2039938" cy="544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82530"/>
              </p:ext>
            </p:extLst>
          </p:nvPr>
        </p:nvGraphicFramePr>
        <p:xfrm>
          <a:off x="2870200" y="3814763"/>
          <a:ext cx="34036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2" name="Equation" r:id="rId7" imgW="3403440" imgH="660240" progId="Equation.DSMT4">
                  <p:embed/>
                </p:oleObj>
              </mc:Choice>
              <mc:Fallback>
                <p:oleObj name="Equation" r:id="rId7" imgW="3403440" imgH="6602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0200" y="3814763"/>
                        <a:ext cx="34036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3501622"/>
              </p:ext>
            </p:extLst>
          </p:nvPr>
        </p:nvGraphicFramePr>
        <p:xfrm>
          <a:off x="3498850" y="5578475"/>
          <a:ext cx="2147888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3" name="Equation" r:id="rId9" imgW="1714320" imgH="825480" progId="Equation.DSMT4">
                  <p:embed/>
                </p:oleObj>
              </mc:Choice>
              <mc:Fallback>
                <p:oleObj name="Equation" r:id="rId9" imgW="1714320" imgH="8254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8850" y="5578475"/>
                        <a:ext cx="2147888" cy="998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651168" y="4577106"/>
            <a:ext cx="58416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>
                <a:solidFill>
                  <a:srgbClr val="006600"/>
                </a:solidFill>
              </a:rPr>
              <a:t>C</a:t>
            </a:r>
            <a:r>
              <a:rPr lang="en-US" sz="2200" baseline="-25000" dirty="0" err="1" smtClean="0">
                <a:solidFill>
                  <a:srgbClr val="006600"/>
                </a:solidFill>
              </a:rPr>
              <a:t>j</a:t>
            </a:r>
            <a:r>
              <a:rPr lang="en-US" sz="2200" dirty="0" smtClean="0">
                <a:solidFill>
                  <a:srgbClr val="006600"/>
                </a:solidFill>
              </a:rPr>
              <a:t>: concentration of j</a:t>
            </a:r>
            <a:r>
              <a:rPr lang="en-US" sz="2200" dirty="0" smtClean="0"/>
              <a:t>	</a:t>
            </a:r>
            <a:r>
              <a:rPr lang="en-US" sz="2200" dirty="0" smtClean="0">
                <a:latin typeface="Symbol" pitchFamily="18" charset="2"/>
              </a:rPr>
              <a:t> </a:t>
            </a:r>
            <a:r>
              <a:rPr lang="en-US" sz="2200" dirty="0" smtClean="0">
                <a:solidFill>
                  <a:srgbClr val="003399"/>
                </a:solidFill>
                <a:latin typeface="Symbol" pitchFamily="18" charset="2"/>
                <a:sym typeface="Symbol"/>
              </a:rPr>
              <a:t></a:t>
            </a:r>
            <a:r>
              <a:rPr lang="en-US" sz="2200" dirty="0" smtClean="0">
                <a:solidFill>
                  <a:srgbClr val="003399"/>
                </a:solidFill>
              </a:rPr>
              <a:t>: volumetric flow rate </a:t>
            </a:r>
            <a:endParaRPr lang="en-US" sz="2200" dirty="0">
              <a:solidFill>
                <a:srgbClr val="003399"/>
              </a:solidFill>
            </a:endParaRPr>
          </a:p>
        </p:txBody>
      </p:sp>
      <p:sp>
        <p:nvSpPr>
          <p:cNvPr id="20" name="Curved Down Arrow 19"/>
          <p:cNvSpPr/>
          <p:nvPr/>
        </p:nvSpPr>
        <p:spPr>
          <a:xfrm rot="5120928">
            <a:off x="4621222" y="1927036"/>
            <a:ext cx="5334000" cy="3415745"/>
          </a:xfrm>
          <a:prstGeom prst="curvedDownArrow">
            <a:avLst>
              <a:gd name="adj1" fmla="val 7005"/>
              <a:gd name="adj2" fmla="val 18929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2400" y="5110506"/>
            <a:ext cx="74206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7030A0"/>
                </a:solidFill>
              </a:rPr>
              <a:t>Ideal SS CSTR design equation in terms of concentration:</a:t>
            </a:r>
            <a:endParaRPr lang="en-US" sz="2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351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851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0" grpId="0" animBg="1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20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Autofit/>
          </a:bodyPr>
          <a:lstStyle/>
          <a:p>
            <a:r>
              <a:rPr lang="en-US" altLang="zh-TW" dirty="0" smtClean="0">
                <a:solidFill>
                  <a:srgbClr val="7030A0"/>
                </a:solidFill>
              </a:rPr>
              <a:t>Plugged Flow </a:t>
            </a:r>
            <a:r>
              <a:rPr lang="th-TH" altLang="zh-TW" dirty="0" smtClean="0">
                <a:solidFill>
                  <a:srgbClr val="7030A0"/>
                </a:solidFill>
              </a:rPr>
              <a:t>Reactor</a:t>
            </a:r>
            <a:r>
              <a:rPr lang="en-US" altLang="zh-TW" dirty="0" smtClean="0">
                <a:solidFill>
                  <a:srgbClr val="7030A0"/>
                </a:solidFill>
              </a:rPr>
              <a:t> (PFR) Properties</a:t>
            </a:r>
            <a:endParaRPr lang="th-TH" altLang="zh-TW" dirty="0" smtClean="0">
              <a:solidFill>
                <a:srgbClr val="7030A0"/>
              </a:solidFill>
            </a:endParaRPr>
          </a:p>
        </p:txBody>
      </p:sp>
      <p:sp>
        <p:nvSpPr>
          <p:cNvPr id="47109" name="Rectangle 21"/>
          <p:cNvSpPr>
            <a:spLocks noGrp="1" noChangeArrowheads="1"/>
          </p:cNvSpPr>
          <p:nvPr>
            <p:ph idx="4294967295"/>
          </p:nvPr>
        </p:nvSpPr>
        <p:spPr>
          <a:xfrm>
            <a:off x="4876800" y="1524000"/>
            <a:ext cx="4267200" cy="4953000"/>
          </a:xfrm>
        </p:spPr>
        <p:txBody>
          <a:bodyPr>
            <a:normAutofit/>
          </a:bodyPr>
          <a:lstStyle/>
          <a:p>
            <a:r>
              <a:rPr lang="en-GB" altLang="zh-TW" sz="2000" dirty="0" smtClean="0"/>
              <a:t>Also called a tubular reactor</a:t>
            </a:r>
          </a:p>
          <a:p>
            <a:r>
              <a:rPr lang="en-GB" altLang="zh-TW" sz="2000" dirty="0" smtClean="0"/>
              <a:t>Cylindrical pipe with openings at both ends</a:t>
            </a:r>
          </a:p>
          <a:p>
            <a:r>
              <a:rPr lang="en-GB" altLang="zh-TW" sz="2000" dirty="0" smtClean="0">
                <a:solidFill>
                  <a:srgbClr val="0070C0"/>
                </a:solidFill>
              </a:rPr>
              <a:t>Steady movement of material down length of reactor</a:t>
            </a:r>
          </a:p>
          <a:p>
            <a:r>
              <a:rPr lang="en-GB" altLang="zh-TW" sz="2000" dirty="0" smtClean="0">
                <a:solidFill>
                  <a:srgbClr val="C00000"/>
                </a:solidFill>
              </a:rPr>
              <a:t>Reactants are consumed as they flow down the </a:t>
            </a:r>
            <a:r>
              <a:rPr lang="en-GB" altLang="zh-TW" sz="2000" i="1" u="sng" dirty="0" smtClean="0">
                <a:solidFill>
                  <a:srgbClr val="C00000"/>
                </a:solidFill>
              </a:rPr>
              <a:t>length</a:t>
            </a:r>
            <a:r>
              <a:rPr lang="en-GB" altLang="zh-TW" sz="2000" dirty="0" smtClean="0">
                <a:solidFill>
                  <a:srgbClr val="C00000"/>
                </a:solidFill>
              </a:rPr>
              <a:t> of the reactor</a:t>
            </a:r>
          </a:p>
          <a:p>
            <a:r>
              <a:rPr lang="en-GB" altLang="zh-TW" sz="2000" dirty="0">
                <a:solidFill>
                  <a:srgbClr val="006600"/>
                </a:solidFill>
              </a:rPr>
              <a:t>Operated at steady </a:t>
            </a:r>
            <a:r>
              <a:rPr lang="en-GB" altLang="zh-TW" sz="2000" dirty="0" smtClean="0">
                <a:solidFill>
                  <a:srgbClr val="006600"/>
                </a:solidFill>
              </a:rPr>
              <a:t>state:</a:t>
            </a:r>
            <a:endParaRPr lang="en-GB" altLang="zh-TW" sz="2000" dirty="0">
              <a:solidFill>
                <a:srgbClr val="006600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GB" altLang="zh-TW" sz="2000" dirty="0" smtClean="0">
                <a:solidFill>
                  <a:srgbClr val="7030A0"/>
                </a:solidFill>
              </a:rPr>
              <a:t>No </a:t>
            </a:r>
            <a:r>
              <a:rPr lang="en-GB" altLang="zh-TW" sz="2000" i="1" u="sng" dirty="0" smtClean="0">
                <a:solidFill>
                  <a:srgbClr val="7030A0"/>
                </a:solidFill>
              </a:rPr>
              <a:t>radial </a:t>
            </a:r>
            <a:r>
              <a:rPr lang="en-GB" altLang="zh-TW" sz="2000" dirty="0" smtClean="0">
                <a:solidFill>
                  <a:srgbClr val="7030A0"/>
                </a:solidFill>
              </a:rPr>
              <a:t>variation in temperature, concentration, or reaction rate  </a:t>
            </a:r>
          </a:p>
          <a:p>
            <a:pPr lvl="1">
              <a:buFont typeface="Arial" pitchFamily="34" charset="0"/>
              <a:buChar char="•"/>
            </a:pPr>
            <a:r>
              <a:rPr lang="en-GB" altLang="zh-TW" sz="2000" dirty="0" smtClean="0">
                <a:solidFill>
                  <a:srgbClr val="CC6600"/>
                </a:solidFill>
              </a:rPr>
              <a:t>All fluid/gas elements have the same residence time</a:t>
            </a:r>
          </a:p>
        </p:txBody>
      </p:sp>
      <p:pic>
        <p:nvPicPr>
          <p:cNvPr id="12" name="PFRMovie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6690" y="1828800"/>
            <a:ext cx="4572000" cy="4288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3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Industrial PFRs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4267200"/>
            <a:ext cx="2252663" cy="2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52400" y="5153561"/>
            <a:ext cx="486918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u="sng" dirty="0" smtClean="0"/>
              <a:t>Polyethylene reactor: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16 inch inner diameter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Operates at 35,000 psi &amp; 600 </a:t>
            </a:r>
            <a:r>
              <a:rPr lang="en-US" sz="1600" dirty="0" smtClean="0">
                <a:latin typeface="Arial"/>
                <a:cs typeface="Arial"/>
              </a:rPr>
              <a:t>°F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/>
                <a:cs typeface="Arial"/>
              </a:rPr>
              <a:t>Has a vertical orientation when in use</a:t>
            </a:r>
            <a:endParaRPr lang="en-US" sz="1600" dirty="0"/>
          </a:p>
          <a:p>
            <a:r>
              <a:rPr lang="en-US" sz="1600" dirty="0" smtClean="0">
                <a:latin typeface="Arial"/>
                <a:cs typeface="Arial"/>
              </a:rPr>
              <a:t>Courtesy of Autoclave Engineers of Snap-</a:t>
            </a:r>
            <a:r>
              <a:rPr lang="en-US" sz="1600" dirty="0" err="1" smtClean="0">
                <a:latin typeface="Arial"/>
                <a:cs typeface="Arial"/>
              </a:rPr>
              <a:t>tite</a:t>
            </a:r>
            <a:r>
              <a:rPr lang="en-US" sz="1600" dirty="0" smtClean="0">
                <a:latin typeface="Arial"/>
                <a:cs typeface="Arial"/>
              </a:rPr>
              <a:t>, Inc.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24" y="2819400"/>
            <a:ext cx="4173876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055" y="1089991"/>
            <a:ext cx="4608945" cy="32744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24" y="1127760"/>
            <a:ext cx="4126992" cy="1463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 noChangeAspect="1"/>
          </p:cNvGrpSpPr>
          <p:nvPr/>
        </p:nvGrpSpPr>
        <p:grpSpPr bwMode="auto">
          <a:xfrm>
            <a:off x="2159858" y="2328865"/>
            <a:ext cx="5002942" cy="963994"/>
            <a:chOff x="1546" y="722"/>
            <a:chExt cx="3632" cy="646"/>
          </a:xfrm>
        </p:grpSpPr>
        <p:sp>
          <p:nvSpPr>
            <p:cNvPr id="30730" name="AutoShape 10"/>
            <p:cNvSpPr>
              <a:spLocks noChangeArrowheads="1"/>
            </p:cNvSpPr>
            <p:nvPr/>
          </p:nvSpPr>
          <p:spPr bwMode="auto">
            <a:xfrm rot="-5396367">
              <a:off x="3039" y="-771"/>
              <a:ext cx="646" cy="3632"/>
            </a:xfrm>
            <a:prstGeom prst="can">
              <a:avLst>
                <a:gd name="adj" fmla="val 3990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新細明體" charset="-120"/>
              </a:endParaRPr>
            </a:p>
          </p:txBody>
        </p:sp>
        <p:sp>
          <p:nvSpPr>
            <p:cNvPr id="15389" name="AutoShape 7"/>
            <p:cNvSpPr>
              <a:spLocks noChangeArrowheads="1"/>
            </p:cNvSpPr>
            <p:nvPr/>
          </p:nvSpPr>
          <p:spPr bwMode="auto">
            <a:xfrm>
              <a:off x="3192" y="722"/>
              <a:ext cx="408" cy="646"/>
            </a:xfrm>
            <a:prstGeom prst="flowChartMagneticDrum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369" name="AutoShape 12"/>
          <p:cNvSpPr>
            <a:spLocks/>
          </p:cNvSpPr>
          <p:nvPr/>
        </p:nvSpPr>
        <p:spPr bwMode="auto">
          <a:xfrm>
            <a:off x="5656384" y="1828800"/>
            <a:ext cx="595035" cy="400110"/>
          </a:xfrm>
          <a:prstGeom prst="borderCallout2">
            <a:avLst>
              <a:gd name="adj1" fmla="val 28125"/>
              <a:gd name="adj2" fmla="val -10597"/>
              <a:gd name="adj3" fmla="val 28125"/>
              <a:gd name="adj4" fmla="val -95366"/>
              <a:gd name="adj5" fmla="val 206250"/>
              <a:gd name="adj6" fmla="val -183222"/>
            </a:avLst>
          </a:prstGeom>
          <a:solidFill>
            <a:srgbClr val="FFFFFF"/>
          </a:solidFill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pPr>
              <a:lnSpc>
                <a:spcPts val="2400"/>
              </a:lnSpc>
            </a:pPr>
            <a:r>
              <a:rPr lang="en-GB" altLang="zh-TW" sz="2400" dirty="0"/>
              <a:t>ΔV</a:t>
            </a:r>
          </a:p>
        </p:txBody>
      </p:sp>
      <p:sp>
        <p:nvSpPr>
          <p:cNvPr id="15370" name="Line 13"/>
          <p:cNvSpPr>
            <a:spLocks noChangeShapeType="1"/>
          </p:cNvSpPr>
          <p:nvPr/>
        </p:nvSpPr>
        <p:spPr bwMode="auto">
          <a:xfrm>
            <a:off x="858715" y="2824162"/>
            <a:ext cx="1301262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Text Box 14"/>
          <p:cNvSpPr txBox="1">
            <a:spLocks noChangeArrowheads="1"/>
          </p:cNvSpPr>
          <p:nvPr/>
        </p:nvSpPr>
        <p:spPr bwMode="auto">
          <a:xfrm>
            <a:off x="332643" y="2532062"/>
            <a:ext cx="6052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 altLang="zh-TW" sz="2400" dirty="0"/>
              <a:t>F</a:t>
            </a:r>
            <a:r>
              <a:rPr lang="en-GB" altLang="zh-TW" sz="2400" baseline="-25000" dirty="0"/>
              <a:t>A0</a:t>
            </a:r>
            <a:endParaRPr lang="en-GB" altLang="zh-TW" sz="2400" dirty="0"/>
          </a:p>
        </p:txBody>
      </p:sp>
      <p:sp>
        <p:nvSpPr>
          <p:cNvPr id="15372" name="Line 16"/>
          <p:cNvSpPr>
            <a:spLocks noChangeShapeType="1"/>
          </p:cNvSpPr>
          <p:nvPr/>
        </p:nvSpPr>
        <p:spPr bwMode="auto">
          <a:xfrm>
            <a:off x="3497874" y="2819400"/>
            <a:ext cx="792773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3" name="Line 18"/>
          <p:cNvSpPr>
            <a:spLocks noChangeShapeType="1"/>
          </p:cNvSpPr>
          <p:nvPr/>
        </p:nvSpPr>
        <p:spPr bwMode="auto">
          <a:xfrm>
            <a:off x="4677507" y="2819400"/>
            <a:ext cx="792774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4" name="Line 19"/>
          <p:cNvSpPr>
            <a:spLocks noChangeShapeType="1"/>
          </p:cNvSpPr>
          <p:nvPr/>
        </p:nvSpPr>
        <p:spPr bwMode="auto">
          <a:xfrm>
            <a:off x="7200900" y="2824162"/>
            <a:ext cx="1301262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5" name="Text Box 20"/>
          <p:cNvSpPr txBox="1">
            <a:spLocks noChangeArrowheads="1"/>
          </p:cNvSpPr>
          <p:nvPr/>
        </p:nvSpPr>
        <p:spPr bwMode="auto">
          <a:xfrm>
            <a:off x="8436220" y="2583432"/>
            <a:ext cx="4914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 altLang="zh-TW" sz="2400" dirty="0"/>
              <a:t>F</a:t>
            </a:r>
            <a:r>
              <a:rPr lang="en-GB" altLang="zh-TW" sz="2400" baseline="-25000" dirty="0"/>
              <a:t>A</a:t>
            </a:r>
            <a:endParaRPr lang="en-GB" altLang="zh-TW" sz="2400" dirty="0"/>
          </a:p>
        </p:txBody>
      </p:sp>
      <p:sp>
        <p:nvSpPr>
          <p:cNvPr id="15376" name="Text Box 23"/>
          <p:cNvSpPr txBox="1">
            <a:spLocks noChangeArrowheads="1"/>
          </p:cNvSpPr>
          <p:nvPr/>
        </p:nvSpPr>
        <p:spPr bwMode="auto">
          <a:xfrm>
            <a:off x="293077" y="838200"/>
            <a:ext cx="866042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n-GB" altLang="zh-TW" sz="2000" dirty="0"/>
              <a:t>In a plug flow reactor the composition of the fluid varies from point to point along a flow </a:t>
            </a:r>
            <a:r>
              <a:rPr lang="en-GB" altLang="zh-TW" sz="2000" dirty="0" smtClean="0"/>
              <a:t>path. Consequently, the </a:t>
            </a:r>
            <a:r>
              <a:rPr lang="en-GB" altLang="zh-TW" sz="2000" dirty="0"/>
              <a:t>material balance for a reaction component must be made for a differential element of volume </a:t>
            </a:r>
            <a:r>
              <a:rPr lang="en-GB" altLang="zh-TW" sz="2000" dirty="0" smtClean="0"/>
              <a:t>ΔV</a:t>
            </a:r>
            <a:endParaRPr lang="en-GB" altLang="zh-TW" sz="2000" dirty="0"/>
          </a:p>
        </p:txBody>
      </p:sp>
      <p:sp>
        <p:nvSpPr>
          <p:cNvPr id="15377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 dirty="0" smtClean="0">
                <a:solidFill>
                  <a:srgbClr val="7030A0"/>
                </a:solidFill>
              </a:rPr>
              <a:t>Mole Balance – PFR</a:t>
            </a:r>
            <a:endParaRPr lang="zh-TW" altLang="en-GB" dirty="0" smtClean="0">
              <a:solidFill>
                <a:srgbClr val="7030A0"/>
              </a:solidFill>
            </a:endParaRPr>
          </a:p>
        </p:txBody>
      </p:sp>
      <p:graphicFrame>
        <p:nvGraphicFramePr>
          <p:cNvPr id="15366" name="Object 7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88305317"/>
              </p:ext>
            </p:extLst>
          </p:nvPr>
        </p:nvGraphicFramePr>
        <p:xfrm>
          <a:off x="7543799" y="5095875"/>
          <a:ext cx="773112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51" name="Equation" r:id="rId4" imgW="812520" imgH="672840" progId="Equation.DSMT4">
                  <p:embed/>
                </p:oleObj>
              </mc:Choice>
              <mc:Fallback>
                <p:oleObj name="Equation" r:id="rId4" imgW="812520" imgH="672840" progId="Equation.DSMT4">
                  <p:embed/>
                  <p:pic>
                    <p:nvPicPr>
                      <p:cNvPr id="0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799" y="5095875"/>
                        <a:ext cx="773112" cy="639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55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130930296"/>
              </p:ext>
            </p:extLst>
          </p:nvPr>
        </p:nvGraphicFramePr>
        <p:xfrm>
          <a:off x="3779367" y="5134400"/>
          <a:ext cx="2198687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52" name="Equation" r:id="rId6" imgW="2184120" imgH="672840" progId="Equation.3">
                  <p:embed/>
                </p:oleObj>
              </mc:Choice>
              <mc:Fallback>
                <p:oleObj name="Equation" r:id="rId6" imgW="2184120" imgH="672840" progId="Equation.3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367" y="5134400"/>
                        <a:ext cx="2198687" cy="677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0170709"/>
              </p:ext>
            </p:extLst>
          </p:nvPr>
        </p:nvGraphicFramePr>
        <p:xfrm>
          <a:off x="341313" y="3924300"/>
          <a:ext cx="3259137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53" name="Equation" r:id="rId8" imgW="3263760" imgH="812520" progId="Equation.DSMT4">
                  <p:embed/>
                </p:oleObj>
              </mc:Choice>
              <mc:Fallback>
                <p:oleObj name="Equation" r:id="rId8" imgW="3263760" imgH="81252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313" y="3924300"/>
                        <a:ext cx="3259137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7" name="Group 36"/>
          <p:cNvGrpSpPr/>
          <p:nvPr/>
        </p:nvGrpSpPr>
        <p:grpSpPr>
          <a:xfrm>
            <a:off x="918797" y="3173860"/>
            <a:ext cx="7057232" cy="822960"/>
            <a:chOff x="918797" y="3657600"/>
            <a:chExt cx="7057232" cy="822960"/>
          </a:xfrm>
        </p:grpSpPr>
        <p:graphicFrame>
          <p:nvGraphicFramePr>
            <p:cNvPr id="15362" name="Object 33"/>
            <p:cNvGraphicFramePr>
              <a:graphicFrameLocks noChangeAspect="1"/>
            </p:cNvGraphicFramePr>
            <p:nvPr/>
          </p:nvGraphicFramePr>
          <p:xfrm>
            <a:off x="5207001" y="3840480"/>
            <a:ext cx="581891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54" name="Equation" r:id="rId10" imgW="507960" imgH="368280" progId="Equation.3">
                    <p:embed/>
                  </p:oleObj>
                </mc:Choice>
                <mc:Fallback>
                  <p:oleObj name="Equation" r:id="rId10" imgW="507960" imgH="368280" progId="Equation.3">
                    <p:embed/>
                    <p:pic>
                      <p:nvPicPr>
                        <p:cNvPr id="0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07001" y="3840480"/>
                          <a:ext cx="581891" cy="457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78" name="Text Box 34"/>
            <p:cNvSpPr txBox="1">
              <a:spLocks noChangeArrowheads="1"/>
            </p:cNvSpPr>
            <p:nvPr/>
          </p:nvSpPr>
          <p:spPr bwMode="auto">
            <a:xfrm>
              <a:off x="918797" y="3838248"/>
              <a:ext cx="53091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2400" dirty="0"/>
                <a:t>F</a:t>
              </a:r>
              <a:r>
                <a:rPr lang="en-US" altLang="zh-TW" sz="2400" baseline="-25000" dirty="0"/>
                <a:t>j0</a:t>
              </a:r>
            </a:p>
          </p:txBody>
        </p:sp>
        <p:sp>
          <p:nvSpPr>
            <p:cNvPr id="15379" name="Text Box 35"/>
            <p:cNvSpPr txBox="1">
              <a:spLocks noChangeArrowheads="1"/>
            </p:cNvSpPr>
            <p:nvPr/>
          </p:nvSpPr>
          <p:spPr bwMode="auto">
            <a:xfrm>
              <a:off x="3212124" y="3838248"/>
              <a:ext cx="41710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2400" dirty="0" err="1"/>
                <a:t>F</a:t>
              </a:r>
              <a:r>
                <a:rPr lang="en-US" altLang="zh-TW" sz="2400" baseline="-25000" dirty="0" err="1"/>
                <a:t>j</a:t>
              </a:r>
              <a:endParaRPr lang="en-US" altLang="zh-TW" sz="2400" baseline="-25000" dirty="0"/>
            </a:p>
          </p:txBody>
        </p:sp>
        <p:graphicFrame>
          <p:nvGraphicFramePr>
            <p:cNvPr id="15363" name="Object 41"/>
            <p:cNvGraphicFramePr>
              <a:graphicFrameLocks noChangeAspect="1"/>
            </p:cNvGraphicFramePr>
            <p:nvPr/>
          </p:nvGraphicFramePr>
          <p:xfrm>
            <a:off x="7435854" y="3657600"/>
            <a:ext cx="540175" cy="8229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55" name="Equation" r:id="rId12" imgW="469800" imgH="660240" progId="Equation.3">
                    <p:embed/>
                  </p:oleObj>
                </mc:Choice>
                <mc:Fallback>
                  <p:oleObj name="Equation" r:id="rId12" imgW="469800" imgH="660240" progId="Equation.3">
                    <p:embed/>
                    <p:pic>
                      <p:nvPicPr>
                        <p:cNvPr id="0" name="Object 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35854" y="3657600"/>
                          <a:ext cx="540175" cy="8229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" name="TextBox 30"/>
            <p:cNvSpPr txBox="1"/>
            <p:nvPr/>
          </p:nvSpPr>
          <p:spPr>
            <a:xfrm>
              <a:off x="4038600" y="3807470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+</a:t>
              </a:r>
              <a:endParaRPr lang="en-US" sz="28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266951" y="3807470"/>
              <a:ext cx="3048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-</a:t>
              </a:r>
              <a:endParaRPr lang="en-US" sz="28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310940" y="3807470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=</a:t>
              </a:r>
              <a:endParaRPr lang="en-US" sz="2800" dirty="0"/>
            </a:p>
          </p:txBody>
        </p:sp>
      </p:grpSp>
      <p:grpSp>
        <p:nvGrpSpPr>
          <p:cNvPr id="34" name="Group 53"/>
          <p:cNvGrpSpPr/>
          <p:nvPr/>
        </p:nvGrpSpPr>
        <p:grpSpPr>
          <a:xfrm>
            <a:off x="2788578" y="3886200"/>
            <a:ext cx="381000" cy="1260538"/>
            <a:chOff x="3810000" y="1808162"/>
            <a:chExt cx="381000" cy="1260538"/>
          </a:xfrm>
        </p:grpSpPr>
        <p:cxnSp>
          <p:nvCxnSpPr>
            <p:cNvPr id="35" name="Straight Arrow Connector 34"/>
            <p:cNvCxnSpPr/>
            <p:nvPr/>
          </p:nvCxnSpPr>
          <p:spPr>
            <a:xfrm rot="5400000">
              <a:off x="3695700" y="2151062"/>
              <a:ext cx="838200" cy="15240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3810000" y="2607035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0</a:t>
              </a:r>
              <a:endParaRPr lang="en-US" sz="2400" dirty="0"/>
            </a:p>
          </p:txBody>
        </p:sp>
      </p:grpSp>
      <p:graphicFrame>
        <p:nvGraphicFramePr>
          <p:cNvPr id="1127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4634344"/>
              </p:ext>
            </p:extLst>
          </p:nvPr>
        </p:nvGraphicFramePr>
        <p:xfrm>
          <a:off x="3879850" y="4092638"/>
          <a:ext cx="292893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56" name="Equation" r:id="rId14" imgW="2933640" imgH="457200" progId="Equation.3">
                  <p:embed/>
                </p:oleObj>
              </mc:Choice>
              <mc:Fallback>
                <p:oleObj name="Equation" r:id="rId14" imgW="2933640" imgH="4572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9850" y="4092638"/>
                        <a:ext cx="2928938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6934200" y="4003738"/>
            <a:ext cx="1676400" cy="369332"/>
            <a:chOff x="6934200" y="4267200"/>
            <a:chExt cx="1676400" cy="369332"/>
          </a:xfrm>
        </p:grpSpPr>
        <p:cxnSp>
          <p:nvCxnSpPr>
            <p:cNvPr id="40" name="Straight Arrow Connector 39"/>
            <p:cNvCxnSpPr/>
            <p:nvPr/>
          </p:nvCxnSpPr>
          <p:spPr>
            <a:xfrm>
              <a:off x="6934200" y="4572000"/>
              <a:ext cx="16764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6965022" y="4267200"/>
              <a:ext cx="1492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CC"/>
                  </a:solidFill>
                </a:rPr>
                <a:t>Divide by </a:t>
              </a:r>
              <a:r>
                <a:rPr lang="en-US" dirty="0" smtClean="0">
                  <a:solidFill>
                    <a:srgbClr val="0000CC"/>
                  </a:solidFill>
                  <a:latin typeface="Symbol" pitchFamily="18" charset="2"/>
                </a:rPr>
                <a:t>D</a:t>
              </a:r>
              <a:r>
                <a:rPr lang="en-US" dirty="0" smtClean="0">
                  <a:solidFill>
                    <a:srgbClr val="0000CC"/>
                  </a:solidFill>
                </a:rPr>
                <a:t>V</a:t>
              </a:r>
              <a:endParaRPr lang="en-US" dirty="0">
                <a:solidFill>
                  <a:srgbClr val="0000CC"/>
                </a:solidFill>
              </a:endParaRPr>
            </a:p>
          </p:txBody>
        </p:sp>
      </p:grpSp>
      <p:graphicFrame>
        <p:nvGraphicFramePr>
          <p:cNvPr id="1127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4711804"/>
              </p:ext>
            </p:extLst>
          </p:nvPr>
        </p:nvGraphicFramePr>
        <p:xfrm>
          <a:off x="736600" y="5051425"/>
          <a:ext cx="267493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57" name="Equation" r:id="rId16" imgW="2679480" imgH="761760" progId="Equation.DSMT4">
                  <p:embed/>
                </p:oleObj>
              </mc:Choice>
              <mc:Fallback>
                <p:oleObj name="Equation" r:id="rId16" imgW="2679480" imgH="76176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" y="5051425"/>
                        <a:ext cx="2674938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6345883" y="4953000"/>
            <a:ext cx="694421" cy="618538"/>
            <a:chOff x="6239779" y="4953000"/>
            <a:chExt cx="694421" cy="618538"/>
          </a:xfrm>
        </p:grpSpPr>
        <p:sp>
          <p:nvSpPr>
            <p:cNvPr id="47" name="TextBox 46"/>
            <p:cNvSpPr txBox="1"/>
            <p:nvPr/>
          </p:nvSpPr>
          <p:spPr>
            <a:xfrm>
              <a:off x="6239779" y="4953000"/>
              <a:ext cx="694421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err="1" smtClean="0">
                  <a:solidFill>
                    <a:srgbClr val="0000CC"/>
                  </a:solidFill>
                </a:rPr>
                <a:t>lim</a:t>
              </a:r>
              <a:endParaRPr lang="en-US" sz="2000" dirty="0" smtClean="0">
                <a:solidFill>
                  <a:srgbClr val="0000CC"/>
                </a:solidFill>
              </a:endParaRPr>
            </a:p>
            <a:p>
              <a:pPr algn="ctr"/>
              <a:r>
                <a:rPr lang="en-US" sz="1400" dirty="0" smtClean="0">
                  <a:solidFill>
                    <a:srgbClr val="0000CC"/>
                  </a:solidFill>
                  <a:latin typeface="Symbol" pitchFamily="18" charset="2"/>
                </a:rPr>
                <a:t>D</a:t>
              </a:r>
              <a:r>
                <a:rPr lang="en-US" sz="1400" dirty="0" smtClean="0">
                  <a:solidFill>
                    <a:srgbClr val="0000CC"/>
                  </a:solidFill>
                </a:rPr>
                <a:t>V</a:t>
              </a:r>
              <a:r>
                <a:rPr lang="en-US" sz="1400" dirty="0" smtClean="0">
                  <a:solidFill>
                    <a:srgbClr val="0000CC"/>
                  </a:solidFill>
                  <a:latin typeface="Arial"/>
                  <a:cs typeface="Arial"/>
                </a:rPr>
                <a:t>→0</a:t>
              </a:r>
              <a:endParaRPr lang="en-US" sz="1400" dirty="0">
                <a:solidFill>
                  <a:srgbClr val="0000CC"/>
                </a:solidFill>
                <a:latin typeface="Symbol" pitchFamily="18" charset="2"/>
              </a:endParaRPr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>
              <a:off x="6371284" y="5568561"/>
              <a:ext cx="431409" cy="297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7086600" y="4974063"/>
            <a:ext cx="1828800" cy="1579137"/>
            <a:chOff x="7086601" y="5257800"/>
            <a:chExt cx="1828800" cy="1579137"/>
          </a:xfrm>
        </p:grpSpPr>
        <p:sp>
          <p:nvSpPr>
            <p:cNvPr id="50" name="Rectangle 49"/>
            <p:cNvSpPr/>
            <p:nvPr/>
          </p:nvSpPr>
          <p:spPr>
            <a:xfrm>
              <a:off x="7522685" y="5257800"/>
              <a:ext cx="868680" cy="838200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086601" y="6129051"/>
              <a:ext cx="1828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7030A0"/>
                  </a:solidFill>
                </a:rPr>
                <a:t>Ideal SS PFR Design Eq.</a:t>
              </a:r>
              <a:endParaRPr lang="en-US" sz="2000" dirty="0">
                <a:solidFill>
                  <a:srgbClr val="7030A0"/>
                </a:solidFill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457200" y="5867400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6600"/>
                </a:solidFill>
              </a:rPr>
              <a:t>If we assume the PFR is ideal, </a:t>
            </a:r>
            <a:r>
              <a:rPr lang="en-US" sz="2000" dirty="0">
                <a:solidFill>
                  <a:srgbClr val="006600"/>
                </a:solidFill>
              </a:rPr>
              <a:t>the degree of completion </a:t>
            </a:r>
            <a:r>
              <a:rPr lang="en-US" sz="2000" dirty="0" smtClean="0">
                <a:solidFill>
                  <a:srgbClr val="006600"/>
                </a:solidFill>
              </a:rPr>
              <a:t>is not affected by PFR shape, only by PFR volume</a:t>
            </a:r>
            <a:endParaRPr lang="en-US" sz="20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Packed Bed Reactors (PBR)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5" name="Rectangle 21"/>
          <p:cNvSpPr txBox="1">
            <a:spLocks noChangeArrowheads="1"/>
          </p:cNvSpPr>
          <p:nvPr/>
        </p:nvSpPr>
        <p:spPr>
          <a:xfrm>
            <a:off x="2819400" y="1143000"/>
            <a:ext cx="6248400" cy="5334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Cylindrical shell, vertically oriented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Often </a:t>
            </a:r>
            <a:r>
              <a:rPr lang="en-GB" altLang="zh-TW" sz="2400" dirty="0" smtClean="0">
                <a:solidFill>
                  <a:schemeClr val="accent6">
                    <a:lumMod val="50000"/>
                  </a:schemeClr>
                </a:solidFill>
              </a:rPr>
              <a:t>g</a:t>
            </a:r>
            <a:r>
              <a:rPr kumimoji="0" lang="en-GB" altLang="zh-TW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ravity</a:t>
            </a:r>
            <a:r>
              <a:rPr kumimoji="0" lang="en-GB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-driven flow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altLang="zh-TW" sz="24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Heterogeneous reaction</a:t>
            </a:r>
            <a:r>
              <a:rPr kumimoji="0" lang="en-GB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fixed bed</a:t>
            </a:r>
            <a:r>
              <a:rPr kumimoji="0" lang="en-GB" altLang="zh-TW" sz="24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catalyst inside</a:t>
            </a:r>
            <a:endParaRPr kumimoji="0" lang="en-GB" altLang="zh-TW" sz="2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Reactants enter top and flow through the packed bed of catalyst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Concentration gradient of reactant and product down the </a:t>
            </a:r>
            <a:r>
              <a:rPr kumimoji="0" lang="en-GB" altLang="zh-TW" sz="2400" b="0" i="1" u="sng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length</a:t>
            </a:r>
            <a:r>
              <a:rPr kumimoji="0" lang="en-GB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the reactor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altLang="zh-TW" sz="2400" noProof="0" dirty="0" smtClean="0">
                <a:solidFill>
                  <a:srgbClr val="006600"/>
                </a:solidFill>
              </a:rPr>
              <a:t>Reaction occurs on the surface of the catalyst pellets</a:t>
            </a:r>
            <a:endParaRPr lang="en-GB" altLang="zh-TW" sz="2400" dirty="0">
              <a:solidFill>
                <a:srgbClr val="00660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Reaction rate is based on the mass of the solid catalyst, W, not reactor volume V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altLang="zh-TW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BRMovie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1435" y="838200"/>
            <a:ext cx="2425565" cy="576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3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13716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Mole Balance- Packed Bed Reactor (PBR)</a:t>
            </a:r>
            <a:endParaRPr lang="en-US" dirty="0">
              <a:solidFill>
                <a:srgbClr val="7030A0"/>
              </a:solidFill>
            </a:endParaRPr>
          </a:p>
        </p:txBody>
      </p:sp>
      <p:graphicFrame>
        <p:nvGraphicFramePr>
          <p:cNvPr id="12290" name="Object 73"/>
          <p:cNvGraphicFramePr>
            <a:graphicFrameLocks noChangeAspect="1"/>
          </p:cNvGraphicFramePr>
          <p:nvPr/>
        </p:nvGraphicFramePr>
        <p:xfrm>
          <a:off x="685800" y="1763821"/>
          <a:ext cx="10128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62" name="Equation" r:id="rId3" imgW="812520" imgH="660240" progId="Equation.3">
                  <p:embed/>
                </p:oleObj>
              </mc:Choice>
              <mc:Fallback>
                <p:oleObj name="Equation" r:id="rId3" imgW="812520" imgH="660240" progId="Equation.3">
                  <p:embed/>
                  <p:pic>
                    <p:nvPicPr>
                      <p:cNvPr id="0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763821"/>
                        <a:ext cx="1012825" cy="822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81200" y="1759803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Similar to PFR, but we want to express it in terms of catalyst weight instead of reactor volume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063875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 smtClean="0"/>
              <a:t>Units for the rate of a homogeneous </a:t>
            </a:r>
            <a:r>
              <a:rPr lang="en-US" sz="2200" dirty="0" err="1" smtClean="0"/>
              <a:t>rxn</a:t>
            </a:r>
            <a:r>
              <a:rPr lang="en-US" sz="2200" dirty="0" smtClean="0"/>
              <a:t> (</a:t>
            </a:r>
            <a:r>
              <a:rPr lang="en-US" sz="2200" dirty="0" err="1" smtClean="0"/>
              <a:t>r</a:t>
            </a:r>
            <a:r>
              <a:rPr lang="en-US" sz="2200" baseline="-25000" dirty="0" err="1" smtClean="0"/>
              <a:t>j</a:t>
            </a:r>
            <a:r>
              <a:rPr lang="en-US" sz="2200" dirty="0" smtClean="0"/>
              <a:t>) :</a:t>
            </a:r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4114800" y="3063875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 smtClean="0"/>
              <a:t>Units for the rate of a catalytic </a:t>
            </a:r>
            <a:r>
              <a:rPr lang="en-US" sz="2200" dirty="0" err="1" smtClean="0"/>
              <a:t>rxn</a:t>
            </a:r>
            <a:r>
              <a:rPr lang="en-US" sz="2200" dirty="0" smtClean="0"/>
              <a:t> (</a:t>
            </a:r>
            <a:r>
              <a:rPr lang="en-US" sz="2200" b="1" dirty="0" err="1" smtClean="0"/>
              <a:t>r</a:t>
            </a:r>
            <a:r>
              <a:rPr lang="en-US" sz="2200" b="1" baseline="-25000" dirty="0" err="1" smtClean="0"/>
              <a:t>j</a:t>
            </a:r>
            <a:r>
              <a:rPr lang="en-US" sz="2200" b="1" dirty="0" smtClean="0"/>
              <a:t>’</a:t>
            </a:r>
            <a:r>
              <a:rPr lang="en-US" sz="2200" dirty="0" smtClean="0"/>
              <a:t>) :</a:t>
            </a:r>
            <a:endParaRPr lang="en-US" sz="22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0328193"/>
              </p:ext>
            </p:extLst>
          </p:nvPr>
        </p:nvGraphicFramePr>
        <p:xfrm>
          <a:off x="6955888" y="3063875"/>
          <a:ext cx="1883312" cy="822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63" name="Equation" r:id="rId5" imgW="1511280" imgH="660240" progId="Equation.DSMT4">
                  <p:embed/>
                </p:oleObj>
              </mc:Choice>
              <mc:Fallback>
                <p:oleObj name="Equation" r:id="rId5" imgW="1511280" imgH="6602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5888" y="3063875"/>
                        <a:ext cx="1883312" cy="8229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2298062"/>
              </p:ext>
            </p:extLst>
          </p:nvPr>
        </p:nvGraphicFramePr>
        <p:xfrm>
          <a:off x="3046412" y="3063875"/>
          <a:ext cx="839788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64" name="Equation" r:id="rId7" imgW="672840" imgH="660240" progId="Equation.DSMT4">
                  <p:embed/>
                </p:oleObj>
              </mc:Choice>
              <mc:Fallback>
                <p:oleObj name="Equation" r:id="rId7" imgW="672840" imgH="6602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6412" y="3063875"/>
                        <a:ext cx="839788" cy="822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33400" y="4274403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CC"/>
                </a:solidFill>
              </a:rPr>
              <a:t>So rewriting the PFR design equation in terms of catalyst weight instead of reactor volume:</a:t>
            </a:r>
            <a:endParaRPr lang="en-US" sz="2400" dirty="0">
              <a:solidFill>
                <a:srgbClr val="0000CC"/>
              </a:solidFill>
            </a:endParaRPr>
          </a:p>
        </p:txBody>
      </p:sp>
      <p:graphicFrame>
        <p:nvGraphicFramePr>
          <p:cNvPr id="12293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3593525"/>
              </p:ext>
            </p:extLst>
          </p:nvPr>
        </p:nvGraphicFramePr>
        <p:xfrm>
          <a:off x="1447800" y="5334000"/>
          <a:ext cx="6411912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65" name="Equation" r:id="rId9" imgW="5143320" imgH="660240" progId="Equation.3">
                  <p:embed/>
                </p:oleObj>
              </mc:Choice>
              <mc:Fallback>
                <p:oleObj name="Equation" r:id="rId9" imgW="5143320" imgH="6602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334000"/>
                        <a:ext cx="6411912" cy="822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12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zh-TW" dirty="0" smtClean="0">
                <a:solidFill>
                  <a:srgbClr val="7030A0"/>
                </a:solidFill>
              </a:rPr>
              <a:t>Mole Balances on Common Reactors</a:t>
            </a:r>
          </a:p>
        </p:txBody>
      </p:sp>
      <p:graphicFrame>
        <p:nvGraphicFramePr>
          <p:cNvPr id="19458" name="Object 3"/>
          <p:cNvGraphicFramePr>
            <a:graphicFrameLocks noGrp="1" noChangeAspect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2751824211"/>
              </p:ext>
            </p:extLst>
          </p:nvPr>
        </p:nvGraphicFramePr>
        <p:xfrm>
          <a:off x="280194" y="1341438"/>
          <a:ext cx="8583613" cy="5059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6" name="Document" r:id="rId3" imgW="8579082" imgH="5055676" progId="Word.Document.8">
                  <p:embed/>
                </p:oleObj>
              </mc:Choice>
              <mc:Fallback>
                <p:oleObj name="Document" r:id="rId3" imgW="8579082" imgH="5055676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194" y="1341438"/>
                        <a:ext cx="8583613" cy="5059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 dirty="0" smtClean="0">
                <a:solidFill>
                  <a:srgbClr val="7030A0"/>
                </a:solidFill>
              </a:rPr>
              <a:t>Selection of Reactors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28600" y="762000"/>
            <a:ext cx="8686800" cy="5943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altLang="zh-TW" sz="2400" b="1" dirty="0" smtClean="0">
                <a:solidFill>
                  <a:srgbClr val="006600"/>
                </a:solidFill>
              </a:rPr>
              <a:t>Batch</a:t>
            </a:r>
          </a:p>
          <a:p>
            <a:pPr lvl="2">
              <a:spcBef>
                <a:spcPts val="0"/>
              </a:spcBef>
            </a:pPr>
            <a:r>
              <a:rPr lang="en-GB" altLang="zh-TW" sz="2000" dirty="0" smtClean="0">
                <a:solidFill>
                  <a:srgbClr val="006600"/>
                </a:solidFill>
              </a:rPr>
              <a:t>small scale</a:t>
            </a:r>
          </a:p>
          <a:p>
            <a:pPr lvl="2">
              <a:spcBef>
                <a:spcPts val="0"/>
              </a:spcBef>
            </a:pPr>
            <a:r>
              <a:rPr lang="en-GB" altLang="zh-TW" sz="2000" dirty="0" smtClean="0">
                <a:solidFill>
                  <a:srgbClr val="006600"/>
                </a:solidFill>
              </a:rPr>
              <a:t>production of expensive products (e.g. pharmacy)</a:t>
            </a:r>
          </a:p>
          <a:p>
            <a:pPr lvl="2">
              <a:spcBef>
                <a:spcPts val="0"/>
              </a:spcBef>
            </a:pPr>
            <a:r>
              <a:rPr lang="en-GB" altLang="zh-TW" sz="2000" dirty="0" smtClean="0">
                <a:solidFill>
                  <a:srgbClr val="006600"/>
                </a:solidFill>
              </a:rPr>
              <a:t>high </a:t>
            </a:r>
            <a:r>
              <a:rPr lang="en-GB" altLang="zh-TW" sz="2000" dirty="0" err="1" smtClean="0">
                <a:solidFill>
                  <a:srgbClr val="006600"/>
                </a:solidFill>
              </a:rPr>
              <a:t>labor</a:t>
            </a:r>
            <a:r>
              <a:rPr lang="en-GB" altLang="zh-TW" sz="2000" dirty="0" smtClean="0">
                <a:solidFill>
                  <a:srgbClr val="006600"/>
                </a:solidFill>
              </a:rPr>
              <a:t> costs per batch</a:t>
            </a:r>
          </a:p>
          <a:p>
            <a:pPr lvl="2">
              <a:spcBef>
                <a:spcPts val="0"/>
              </a:spcBef>
            </a:pPr>
            <a:r>
              <a:rPr lang="en-GB" altLang="zh-TW" sz="2000" dirty="0" smtClean="0">
                <a:solidFill>
                  <a:srgbClr val="006600"/>
                </a:solidFill>
              </a:rPr>
              <a:t>difficult for large-scale production</a:t>
            </a:r>
          </a:p>
          <a:p>
            <a:pPr>
              <a:spcBef>
                <a:spcPts val="0"/>
              </a:spcBef>
              <a:buNone/>
            </a:pPr>
            <a:r>
              <a:rPr lang="en-GB" altLang="zh-TW" sz="2400" b="1" dirty="0" smtClean="0">
                <a:solidFill>
                  <a:srgbClr val="006600"/>
                </a:solidFill>
              </a:rPr>
              <a:t>CSTR: </a:t>
            </a:r>
            <a:r>
              <a:rPr lang="en-GB" altLang="zh-TW" sz="2400" b="1" dirty="0" smtClean="0">
                <a:solidFill>
                  <a:srgbClr val="0000CC"/>
                </a:solidFill>
              </a:rPr>
              <a:t>most homogeneous liquid-phase flow reactors</a:t>
            </a:r>
          </a:p>
          <a:p>
            <a:pPr lvl="2">
              <a:spcBef>
                <a:spcPts val="0"/>
              </a:spcBef>
            </a:pPr>
            <a:r>
              <a:rPr lang="en-GB" altLang="zh-TW" sz="2000" dirty="0" smtClean="0">
                <a:solidFill>
                  <a:srgbClr val="006600"/>
                </a:solidFill>
              </a:rPr>
              <a:t>when intense agitation is required</a:t>
            </a:r>
          </a:p>
          <a:p>
            <a:pPr lvl="2">
              <a:spcBef>
                <a:spcPts val="0"/>
              </a:spcBef>
            </a:pPr>
            <a:r>
              <a:rPr lang="en-GB" altLang="zh-TW" sz="2000" dirty="0" smtClean="0">
                <a:solidFill>
                  <a:srgbClr val="006600"/>
                </a:solidFill>
              </a:rPr>
              <a:t>relatively easy to maintain good temperature control</a:t>
            </a:r>
          </a:p>
          <a:p>
            <a:pPr lvl="2">
              <a:spcBef>
                <a:spcPts val="0"/>
              </a:spcBef>
            </a:pPr>
            <a:r>
              <a:rPr lang="en-GB" altLang="zh-TW" sz="2000" dirty="0" smtClean="0">
                <a:solidFill>
                  <a:srgbClr val="006600"/>
                </a:solidFill>
              </a:rPr>
              <a:t>the conversion of reactant per volume of reactor is the smallest of the flow reactors - very large reactors are necessary to obtain high conversions</a:t>
            </a:r>
          </a:p>
          <a:p>
            <a:pPr>
              <a:spcBef>
                <a:spcPts val="0"/>
              </a:spcBef>
              <a:buNone/>
            </a:pPr>
            <a:r>
              <a:rPr lang="en-GB" altLang="zh-TW" sz="2400" b="1" dirty="0" smtClean="0">
                <a:solidFill>
                  <a:srgbClr val="006600"/>
                </a:solidFill>
              </a:rPr>
              <a:t>PFR: </a:t>
            </a:r>
            <a:r>
              <a:rPr lang="en-GB" altLang="zh-TW" sz="2400" b="1" dirty="0" smtClean="0">
                <a:solidFill>
                  <a:srgbClr val="0000CC"/>
                </a:solidFill>
              </a:rPr>
              <a:t>most homogeneous gas-phase flow reactors</a:t>
            </a:r>
          </a:p>
          <a:p>
            <a:pPr lvl="2">
              <a:spcBef>
                <a:spcPts val="0"/>
              </a:spcBef>
            </a:pPr>
            <a:r>
              <a:rPr lang="en-GB" altLang="zh-TW" sz="2000" dirty="0" smtClean="0">
                <a:solidFill>
                  <a:srgbClr val="006600"/>
                </a:solidFill>
              </a:rPr>
              <a:t>relatively easy to maintain</a:t>
            </a:r>
          </a:p>
          <a:p>
            <a:pPr lvl="2">
              <a:spcBef>
                <a:spcPts val="0"/>
              </a:spcBef>
            </a:pPr>
            <a:r>
              <a:rPr lang="en-GB" altLang="zh-TW" sz="2000" dirty="0" smtClean="0">
                <a:solidFill>
                  <a:srgbClr val="006600"/>
                </a:solidFill>
              </a:rPr>
              <a:t>usually produces the highest conversion per reactor volume (weight of catalyst if it is a packed-bed catalyze gas reaction) of any of the flow reactors</a:t>
            </a:r>
          </a:p>
          <a:p>
            <a:pPr lvl="2">
              <a:spcBef>
                <a:spcPts val="0"/>
              </a:spcBef>
            </a:pPr>
            <a:r>
              <a:rPr lang="en-GB" altLang="zh-TW" sz="2000" dirty="0" smtClean="0">
                <a:solidFill>
                  <a:srgbClr val="006600"/>
                </a:solidFill>
              </a:rPr>
              <a:t>difficult to control temperature within the reactor</a:t>
            </a:r>
          </a:p>
          <a:p>
            <a:pPr lvl="2">
              <a:spcBef>
                <a:spcPts val="0"/>
              </a:spcBef>
            </a:pPr>
            <a:r>
              <a:rPr lang="en-GB" altLang="zh-TW" sz="2000" dirty="0" smtClean="0">
                <a:solidFill>
                  <a:srgbClr val="006600"/>
                </a:solidFill>
              </a:rPr>
              <a:t>hot spots can occur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3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3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3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3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altLang="zh-TW" dirty="0" smtClean="0"/>
              <a:t>Review: Rate Law for </a:t>
            </a:r>
            <a:r>
              <a:rPr lang="en-GB" altLang="zh-TW" i="1" dirty="0" err="1" smtClean="0"/>
              <a:t>r</a:t>
            </a:r>
            <a:r>
              <a:rPr lang="en-GB" altLang="zh-TW" i="1" baseline="-25000" dirty="0" err="1" smtClean="0"/>
              <a:t>j</a:t>
            </a:r>
            <a:endParaRPr lang="en-GB" altLang="zh-TW" dirty="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990600"/>
            <a:ext cx="8991600" cy="914400"/>
          </a:xfrm>
        </p:spPr>
        <p:txBody>
          <a:bodyPr>
            <a:normAutofit/>
          </a:bodyPr>
          <a:lstStyle/>
          <a:p>
            <a:pPr marL="233363" indent="-233363">
              <a:lnSpc>
                <a:spcPct val="90000"/>
              </a:lnSpc>
            </a:pPr>
            <a:r>
              <a:rPr lang="en-GB" altLang="zh-TW" sz="2200" i="1" dirty="0" err="1" smtClean="0"/>
              <a:t>r</a:t>
            </a:r>
            <a:r>
              <a:rPr lang="en-GB" altLang="zh-TW" sz="2200" i="1" baseline="-25000" dirty="0" err="1" smtClean="0"/>
              <a:t>A</a:t>
            </a:r>
            <a:r>
              <a:rPr lang="en-GB" altLang="zh-TW" sz="2200" dirty="0" smtClean="0"/>
              <a:t>: the rate of </a:t>
            </a:r>
            <a:r>
              <a:rPr lang="en-GB" altLang="zh-TW" sz="2200" u="sng" dirty="0" smtClean="0"/>
              <a:t>formation</a:t>
            </a:r>
            <a:r>
              <a:rPr lang="en-GB" altLang="zh-TW" sz="2200" dirty="0" smtClean="0"/>
              <a:t> of species A per unit volume [e.g., </a:t>
            </a:r>
            <a:r>
              <a:rPr lang="en-GB" altLang="zh-TW" sz="2200" dirty="0" err="1" smtClean="0"/>
              <a:t>mol</a:t>
            </a:r>
            <a:r>
              <a:rPr lang="en-GB" altLang="zh-TW" sz="2200" dirty="0" smtClean="0"/>
              <a:t>/m</a:t>
            </a:r>
            <a:r>
              <a:rPr lang="en-GB" altLang="zh-TW" sz="2200" baseline="30000" dirty="0" smtClean="0"/>
              <a:t>3•</a:t>
            </a:r>
            <a:r>
              <a:rPr lang="en-GB" altLang="zh-TW" sz="2200" dirty="0" smtClean="0">
                <a:latin typeface="Arial"/>
                <a:cs typeface="Arial"/>
              </a:rPr>
              <a:t>s</a:t>
            </a:r>
            <a:r>
              <a:rPr lang="en-GB" altLang="zh-TW" sz="2200" dirty="0" smtClean="0"/>
              <a:t>] </a:t>
            </a:r>
          </a:p>
          <a:p>
            <a:pPr marL="233363" indent="-233363">
              <a:lnSpc>
                <a:spcPct val="90000"/>
              </a:lnSpc>
            </a:pPr>
            <a:r>
              <a:rPr lang="en-GB" altLang="zh-TW" sz="2200" i="1" dirty="0" smtClean="0"/>
              <a:t>-</a:t>
            </a:r>
            <a:r>
              <a:rPr lang="en-GB" altLang="zh-TW" sz="2200" i="1" dirty="0" err="1" smtClean="0"/>
              <a:t>r</a:t>
            </a:r>
            <a:r>
              <a:rPr lang="en-GB" altLang="zh-TW" sz="2200" i="1" baseline="-25000" dirty="0" err="1" smtClean="0"/>
              <a:t>A</a:t>
            </a:r>
            <a:r>
              <a:rPr lang="en-GB" altLang="zh-TW" sz="2200" dirty="0" smtClean="0"/>
              <a:t>: the rate of a </a:t>
            </a:r>
            <a:r>
              <a:rPr lang="en-GB" altLang="zh-TW" sz="2200" u="sng" dirty="0" smtClean="0"/>
              <a:t>consumption</a:t>
            </a:r>
            <a:r>
              <a:rPr lang="en-GB" altLang="zh-TW" sz="2200" dirty="0" smtClean="0"/>
              <a:t> of species A per unit volume </a:t>
            </a:r>
          </a:p>
        </p:txBody>
      </p:sp>
      <p:sp>
        <p:nvSpPr>
          <p:cNvPr id="4" name="Rectangle 3"/>
          <p:cNvSpPr/>
          <p:nvPr/>
        </p:nvSpPr>
        <p:spPr>
          <a:xfrm>
            <a:off x="1371600" y="4191000"/>
            <a:ext cx="640080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GB" altLang="zh-TW" sz="2400" i="1" dirty="0" err="1" smtClean="0"/>
              <a:t>r</a:t>
            </a:r>
            <a:r>
              <a:rPr lang="en-GB" altLang="zh-TW" sz="2400" i="1" baseline="-25000" dirty="0" err="1" smtClean="0"/>
              <a:t>j</a:t>
            </a:r>
            <a:r>
              <a:rPr lang="en-GB" altLang="zh-TW" sz="2400" dirty="0" smtClean="0"/>
              <a:t> depends on concentration and temperature: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519455"/>
              </p:ext>
            </p:extLst>
          </p:nvPr>
        </p:nvGraphicFramePr>
        <p:xfrm>
          <a:off x="2520950" y="1919288"/>
          <a:ext cx="22225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1" name="Equation" r:id="rId3" imgW="2222280" imgH="304560" progId="Equation.DSMT4">
                  <p:embed/>
                </p:oleObj>
              </mc:Choice>
              <mc:Fallback>
                <p:oleObj name="Equation" r:id="rId3" imgW="222228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0950" y="1919288"/>
                        <a:ext cx="22225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9083106"/>
              </p:ext>
            </p:extLst>
          </p:nvPr>
        </p:nvGraphicFramePr>
        <p:xfrm>
          <a:off x="4876800" y="1905000"/>
          <a:ext cx="17399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2" name="Equation" r:id="rId5" imgW="1739880" imgH="317160" progId="Equation.3">
                  <p:embed/>
                </p:oleObj>
              </mc:Choice>
              <mc:Fallback>
                <p:oleObj name="Equation" r:id="rId5" imgW="1739880" imgH="317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905000"/>
                        <a:ext cx="17399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66383" y="2289925"/>
            <a:ext cx="5211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order in A,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order in B,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order overall</a:t>
            </a:r>
            <a:endParaRPr lang="en-US" sz="2000" dirty="0"/>
          </a:p>
        </p:txBody>
      </p:sp>
      <p:graphicFrame>
        <p:nvGraphicFramePr>
          <p:cNvPr id="194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5859807"/>
              </p:ext>
            </p:extLst>
          </p:nvPr>
        </p:nvGraphicFramePr>
        <p:xfrm>
          <a:off x="2667000" y="2743200"/>
          <a:ext cx="15367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3" name="Equation" r:id="rId7" imgW="1536480" imgH="406080" progId="Equation.3">
                  <p:embed/>
                </p:oleObj>
              </mc:Choice>
              <mc:Fallback>
                <p:oleObj name="Equation" r:id="rId7" imgW="153648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743200"/>
                        <a:ext cx="15367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114800" y="277235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order in A</a:t>
            </a:r>
            <a:endParaRPr lang="en-US" sz="20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7173593"/>
              </p:ext>
            </p:extLst>
          </p:nvPr>
        </p:nvGraphicFramePr>
        <p:xfrm>
          <a:off x="838200" y="3289300"/>
          <a:ext cx="17145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4" name="Equation" r:id="rId9" imgW="1714320" imgH="672840" progId="Equation.3">
                  <p:embed/>
                </p:oleObj>
              </mc:Choice>
              <mc:Fallback>
                <p:oleObj name="Equation" r:id="rId9" imgW="171432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289300"/>
                        <a:ext cx="1714500" cy="67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641600" y="3425795"/>
            <a:ext cx="589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Michaelis-Menton</a:t>
            </a:r>
            <a:r>
              <a:rPr lang="en-US" sz="2000" dirty="0" smtClean="0"/>
              <a:t>: common in enzymatic reactions</a:t>
            </a:r>
            <a:endParaRPr lang="en-US" sz="2000" dirty="0"/>
          </a:p>
        </p:txBody>
      </p:sp>
      <p:graphicFrame>
        <p:nvGraphicFramePr>
          <p:cNvPr id="194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1425802"/>
              </p:ext>
            </p:extLst>
          </p:nvPr>
        </p:nvGraphicFramePr>
        <p:xfrm>
          <a:off x="1050925" y="4779963"/>
          <a:ext cx="7045325" cy="148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5" name="Equation" r:id="rId11" imgW="7010280" imgH="1473120" progId="Equation.DSMT4">
                  <p:embed/>
                </p:oleObj>
              </mc:Choice>
              <mc:Fallback>
                <p:oleObj name="Equation" r:id="rId11" imgW="7010280" imgH="1473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0925" y="4779963"/>
                        <a:ext cx="7045325" cy="1481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Connector 2"/>
          <p:cNvCxnSpPr/>
          <p:nvPr/>
        </p:nvCxnSpPr>
        <p:spPr>
          <a:xfrm>
            <a:off x="5334000" y="4581442"/>
            <a:ext cx="228600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528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901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401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U</a:t>
            </a:r>
            <a:r>
              <a:rPr lang="en-US" altLang="zh-TW" dirty="0" smtClean="0"/>
              <a:t>ses </a:t>
            </a:r>
            <a:r>
              <a:rPr lang="en-US" altLang="zh-TW" dirty="0"/>
              <a:t>f</a:t>
            </a:r>
            <a:r>
              <a:rPr lang="en-US" altLang="zh-TW" dirty="0" smtClean="0"/>
              <a:t>or Various Reactors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355600" y="1600200"/>
            <a:ext cx="4038600" cy="4525963"/>
          </a:xfrm>
        </p:spPr>
        <p:txBody>
          <a:bodyPr/>
          <a:lstStyle/>
          <a:p>
            <a:r>
              <a:rPr lang="en-US" altLang="zh-TW" sz="2000" dirty="0" err="1" smtClean="0"/>
              <a:t>Noncatalytic</a:t>
            </a:r>
            <a:r>
              <a:rPr lang="en-US" altLang="zh-TW" sz="2000" dirty="0" smtClean="0"/>
              <a:t> homogeneous gas reactor</a:t>
            </a:r>
          </a:p>
          <a:p>
            <a:r>
              <a:rPr lang="en-US" altLang="zh-TW" sz="2000" dirty="0" smtClean="0"/>
              <a:t>Homogeneous liquid reactor</a:t>
            </a:r>
          </a:p>
          <a:p>
            <a:r>
              <a:rPr lang="en-US" altLang="zh-TW" sz="2000" dirty="0" smtClean="0"/>
              <a:t>Liquid-liquid reactor</a:t>
            </a:r>
          </a:p>
          <a:p>
            <a:r>
              <a:rPr lang="en-US" altLang="zh-TW" sz="2000" dirty="0" smtClean="0"/>
              <a:t>Gas-liquid reactor</a:t>
            </a:r>
          </a:p>
          <a:p>
            <a:r>
              <a:rPr lang="en-US" altLang="zh-TW" sz="2000" dirty="0" smtClean="0"/>
              <a:t>Non-catalytic gas-solid reactor</a:t>
            </a:r>
          </a:p>
          <a:p>
            <a:pPr lvl="1"/>
            <a:r>
              <a:rPr lang="en-US" altLang="zh-TW" sz="2000" dirty="0" smtClean="0"/>
              <a:t>Fixed bed</a:t>
            </a:r>
          </a:p>
          <a:p>
            <a:pPr lvl="1"/>
            <a:r>
              <a:rPr lang="en-US" altLang="zh-TW" sz="2000" dirty="0" smtClean="0"/>
              <a:t>Fluidized bed</a:t>
            </a:r>
          </a:p>
          <a:p>
            <a:r>
              <a:rPr lang="en-US" altLang="zh-TW" sz="2000" dirty="0" smtClean="0"/>
              <a:t>Fixed bed catalytic reactor</a:t>
            </a:r>
          </a:p>
          <a:p>
            <a:r>
              <a:rPr lang="en-US" altLang="zh-TW" sz="2000" dirty="0" smtClean="0"/>
              <a:t>Fluid bed catalytic reactor</a:t>
            </a:r>
          </a:p>
          <a:p>
            <a:r>
              <a:rPr lang="en-US" altLang="zh-TW" sz="2000" dirty="0" smtClean="0"/>
              <a:t>Gas-liquid-solid reactor</a:t>
            </a:r>
            <a:endParaRPr lang="en-US" altLang="zh-TW" sz="2400" dirty="0" smtClean="0"/>
          </a:p>
          <a:p>
            <a:endParaRPr lang="zh-TW" altLang="en-US" dirty="0" smtClean="0"/>
          </a:p>
        </p:txBody>
      </p:sp>
      <p:sp>
        <p:nvSpPr>
          <p:cNvPr id="57348" name="Rectangle 4"/>
          <p:cNvSpPr>
            <a:spLocks noGrp="1" noChangeArrowheads="1"/>
          </p:cNvSpPr>
          <p:nvPr>
            <p:ph sz="half" idx="4294967295"/>
          </p:nvPr>
        </p:nvSpPr>
        <p:spPr>
          <a:xfrm>
            <a:off x="4749800" y="1600200"/>
            <a:ext cx="4038600" cy="4525963"/>
          </a:xfrm>
        </p:spPr>
        <p:txBody>
          <a:bodyPr/>
          <a:lstStyle/>
          <a:p>
            <a:r>
              <a:rPr lang="en-US" altLang="zh-TW" sz="2000" dirty="0" smtClean="0">
                <a:solidFill>
                  <a:srgbClr val="CC0000"/>
                </a:solidFill>
              </a:rPr>
              <a:t>Ethylene polymerization</a:t>
            </a:r>
          </a:p>
          <a:p>
            <a:pPr>
              <a:buFontTx/>
              <a:buNone/>
            </a:pPr>
            <a:r>
              <a:rPr lang="en-US" altLang="zh-TW" sz="2000" dirty="0" smtClean="0">
                <a:solidFill>
                  <a:srgbClr val="CC0000"/>
                </a:solidFill>
              </a:rPr>
              <a:t>	(high pressure)</a:t>
            </a:r>
          </a:p>
          <a:p>
            <a:r>
              <a:rPr lang="en-US" altLang="zh-TW" sz="2000" dirty="0" smtClean="0">
                <a:solidFill>
                  <a:srgbClr val="CC0000"/>
                </a:solidFill>
              </a:rPr>
              <a:t>Mass polymerization of styrene</a:t>
            </a:r>
          </a:p>
          <a:p>
            <a:r>
              <a:rPr lang="en-US" altLang="zh-TW" sz="2000" dirty="0" err="1" smtClean="0">
                <a:solidFill>
                  <a:srgbClr val="CC0000"/>
                </a:solidFill>
              </a:rPr>
              <a:t>Saponification</a:t>
            </a:r>
            <a:r>
              <a:rPr lang="en-US" altLang="zh-TW" sz="2000" dirty="0" smtClean="0">
                <a:solidFill>
                  <a:srgbClr val="CC0000"/>
                </a:solidFill>
              </a:rPr>
              <a:t> of fats</a:t>
            </a:r>
          </a:p>
          <a:p>
            <a:r>
              <a:rPr lang="en-US" altLang="zh-TW" sz="2000" dirty="0" smtClean="0">
                <a:solidFill>
                  <a:srgbClr val="CC0000"/>
                </a:solidFill>
              </a:rPr>
              <a:t>Nitric acid production</a:t>
            </a:r>
          </a:p>
          <a:p>
            <a:r>
              <a:rPr lang="en-US" altLang="zh-TW" sz="2000" dirty="0" smtClean="0">
                <a:solidFill>
                  <a:srgbClr val="CC0000"/>
                </a:solidFill>
              </a:rPr>
              <a:t>Iron production</a:t>
            </a:r>
          </a:p>
          <a:p>
            <a:r>
              <a:rPr lang="en-US" altLang="zh-TW" sz="2000" dirty="0" smtClean="0">
                <a:solidFill>
                  <a:srgbClr val="CC0000"/>
                </a:solidFill>
              </a:rPr>
              <a:t>Chlorination of metals</a:t>
            </a:r>
          </a:p>
          <a:p>
            <a:r>
              <a:rPr lang="en-US" altLang="zh-TW" sz="2000" dirty="0" smtClean="0">
                <a:solidFill>
                  <a:srgbClr val="CC0000"/>
                </a:solidFill>
              </a:rPr>
              <a:t>Ammonia synthesis</a:t>
            </a:r>
          </a:p>
          <a:p>
            <a:r>
              <a:rPr lang="en-US" altLang="zh-TW" sz="2000" dirty="0" smtClean="0">
                <a:solidFill>
                  <a:srgbClr val="CC0000"/>
                </a:solidFill>
              </a:rPr>
              <a:t>Catalytic cracking (petroleum)</a:t>
            </a:r>
          </a:p>
          <a:p>
            <a:r>
              <a:rPr lang="en-US" altLang="zh-TW" sz="2000" dirty="0" smtClean="0">
                <a:solidFill>
                  <a:srgbClr val="CC0000"/>
                </a:solidFill>
              </a:rPr>
              <a:t>Hydrodesulphurization of oils</a:t>
            </a:r>
            <a:endParaRPr lang="en-US" altLang="zh-TW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0" y="144959"/>
            <a:ext cx="9144000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300" dirty="0" smtClean="0"/>
              <a:t>Review: Basic Molar Balance (BMB)</a:t>
            </a:r>
            <a:endParaRPr lang="en-US" sz="4300" dirty="0"/>
          </a:p>
        </p:txBody>
      </p:sp>
      <p:graphicFrame>
        <p:nvGraphicFramePr>
          <p:cNvPr id="819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5502760"/>
              </p:ext>
            </p:extLst>
          </p:nvPr>
        </p:nvGraphicFramePr>
        <p:xfrm>
          <a:off x="432826" y="3055384"/>
          <a:ext cx="7758113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4" name="Equation" r:id="rId3" imgW="7454880" imgH="685800" progId="Equation.DSMT4">
                  <p:embed/>
                </p:oleObj>
              </mc:Choice>
              <mc:Fallback>
                <p:oleObj name="Equation" r:id="rId3" imgW="745488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826" y="3055384"/>
                        <a:ext cx="7758113" cy="687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76200" y="2052501"/>
            <a:ext cx="8763000" cy="1031903"/>
            <a:chOff x="381866" y="2849194"/>
            <a:chExt cx="8762086" cy="1031557"/>
          </a:xfrm>
        </p:grpSpPr>
        <p:sp>
          <p:nvSpPr>
            <p:cNvPr id="8199" name="TextBox 8"/>
            <p:cNvSpPr txBox="1">
              <a:spLocks noChangeArrowheads="1"/>
            </p:cNvSpPr>
            <p:nvPr/>
          </p:nvSpPr>
          <p:spPr bwMode="auto">
            <a:xfrm>
              <a:off x="381866" y="2858541"/>
              <a:ext cx="1487426" cy="1015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363FFA"/>
                  </a:solidFill>
                </a:rPr>
                <a:t>Rate of flow of j into syste</a:t>
              </a:r>
              <a:r>
                <a:rPr lang="en-US" sz="2000" dirty="0">
                  <a:solidFill>
                    <a:srgbClr val="363FFA"/>
                  </a:solidFill>
                </a:rPr>
                <a:t>m</a:t>
              </a:r>
            </a:p>
          </p:txBody>
        </p:sp>
        <p:sp>
          <p:nvSpPr>
            <p:cNvPr id="8200" name="TextBox 9"/>
            <p:cNvSpPr txBox="1">
              <a:spLocks noChangeArrowheads="1"/>
            </p:cNvSpPr>
            <p:nvPr/>
          </p:nvSpPr>
          <p:spPr bwMode="auto">
            <a:xfrm>
              <a:off x="1618984" y="3142256"/>
              <a:ext cx="28725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363FFA"/>
                  </a:solidFill>
                </a:rPr>
                <a:t>-</a:t>
              </a:r>
            </a:p>
          </p:txBody>
        </p:sp>
        <p:sp>
          <p:nvSpPr>
            <p:cNvPr id="8201" name="TextBox 10"/>
            <p:cNvSpPr txBox="1">
              <a:spLocks noChangeArrowheads="1"/>
            </p:cNvSpPr>
            <p:nvPr/>
          </p:nvSpPr>
          <p:spPr bwMode="auto">
            <a:xfrm>
              <a:off x="1795941" y="2849194"/>
              <a:ext cx="1480542" cy="1015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363FFA"/>
                  </a:solidFill>
                </a:rPr>
                <a:t>Rate of flow of j out of syste</a:t>
              </a:r>
              <a:r>
                <a:rPr lang="en-US" sz="2000" dirty="0">
                  <a:solidFill>
                    <a:srgbClr val="363FFA"/>
                  </a:solidFill>
                </a:rPr>
                <a:t>m</a:t>
              </a:r>
            </a:p>
          </p:txBody>
        </p:sp>
        <p:sp>
          <p:nvSpPr>
            <p:cNvPr id="8202" name="TextBox 11"/>
            <p:cNvSpPr txBox="1">
              <a:spLocks noChangeArrowheads="1"/>
            </p:cNvSpPr>
            <p:nvPr/>
          </p:nvSpPr>
          <p:spPr bwMode="auto">
            <a:xfrm>
              <a:off x="3202523" y="3142256"/>
              <a:ext cx="36420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363FFA"/>
                  </a:solidFill>
                </a:rPr>
                <a:t>+</a:t>
              </a:r>
            </a:p>
          </p:txBody>
        </p:sp>
        <p:sp>
          <p:nvSpPr>
            <p:cNvPr id="8203" name="TextBox 12"/>
            <p:cNvSpPr txBox="1">
              <a:spLocks noChangeArrowheads="1"/>
            </p:cNvSpPr>
            <p:nvPr/>
          </p:nvSpPr>
          <p:spPr bwMode="auto">
            <a:xfrm>
              <a:off x="3443452" y="2858541"/>
              <a:ext cx="1966640" cy="1015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363FFA"/>
                  </a:solidFill>
                </a:rPr>
                <a:t>Rate of generation of j by chemical </a:t>
              </a:r>
              <a:r>
                <a:rPr lang="en-US" sz="2000" dirty="0" err="1" smtClean="0">
                  <a:solidFill>
                    <a:srgbClr val="363FFA"/>
                  </a:solidFill>
                </a:rPr>
                <a:t>rxn</a:t>
              </a:r>
              <a:endParaRPr lang="en-US" sz="2000" dirty="0">
                <a:solidFill>
                  <a:srgbClr val="363FFA"/>
                </a:solidFill>
              </a:endParaRPr>
            </a:p>
          </p:txBody>
        </p:sp>
        <p:sp>
          <p:nvSpPr>
            <p:cNvPr id="8204" name="TextBox 13"/>
            <p:cNvSpPr txBox="1">
              <a:spLocks noChangeArrowheads="1"/>
            </p:cNvSpPr>
            <p:nvPr/>
          </p:nvSpPr>
          <p:spPr bwMode="auto">
            <a:xfrm>
              <a:off x="5234781" y="3142255"/>
              <a:ext cx="28725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363FFA"/>
                  </a:solidFill>
                </a:rPr>
                <a:t>-</a:t>
              </a:r>
            </a:p>
          </p:txBody>
        </p:sp>
        <p:sp>
          <p:nvSpPr>
            <p:cNvPr id="8205" name="TextBox 14"/>
            <p:cNvSpPr txBox="1">
              <a:spLocks noChangeArrowheads="1"/>
            </p:cNvSpPr>
            <p:nvPr/>
          </p:nvSpPr>
          <p:spPr bwMode="auto">
            <a:xfrm>
              <a:off x="5399872" y="2865425"/>
              <a:ext cx="1839279" cy="1015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363FFA"/>
                  </a:solidFill>
                </a:rPr>
                <a:t>Rate of decomposition of j </a:t>
              </a:r>
              <a:endParaRPr lang="en-US" sz="2000" dirty="0">
                <a:solidFill>
                  <a:srgbClr val="363FFA"/>
                </a:solidFill>
              </a:endParaRPr>
            </a:p>
          </p:txBody>
        </p:sp>
        <p:sp>
          <p:nvSpPr>
            <p:cNvPr id="8206" name="TextBox 15"/>
            <p:cNvSpPr txBox="1">
              <a:spLocks noChangeArrowheads="1"/>
            </p:cNvSpPr>
            <p:nvPr/>
          </p:nvSpPr>
          <p:spPr bwMode="auto">
            <a:xfrm>
              <a:off x="7086767" y="3142255"/>
              <a:ext cx="36420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363FFA"/>
                  </a:solidFill>
                </a:rPr>
                <a:t>=</a:t>
              </a:r>
            </a:p>
          </p:txBody>
        </p:sp>
        <p:sp>
          <p:nvSpPr>
            <p:cNvPr id="8207" name="TextBox 16"/>
            <p:cNvSpPr txBox="1">
              <a:spLocks noChangeArrowheads="1"/>
            </p:cNvSpPr>
            <p:nvPr/>
          </p:nvSpPr>
          <p:spPr bwMode="auto">
            <a:xfrm>
              <a:off x="7315152" y="3019262"/>
              <a:ext cx="1828800" cy="707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dirty="0">
                  <a:solidFill>
                    <a:srgbClr val="363FFA"/>
                  </a:solidFill>
                </a:rPr>
                <a:t>R</a:t>
              </a:r>
              <a:r>
                <a:rPr lang="en-US" sz="2000" dirty="0" smtClean="0">
                  <a:solidFill>
                    <a:srgbClr val="363FFA"/>
                  </a:solidFill>
                </a:rPr>
                <a:t>ate of</a:t>
              </a:r>
            </a:p>
            <a:p>
              <a:pPr algn="ctr"/>
              <a:r>
                <a:rPr lang="en-US" sz="2000" dirty="0" smtClean="0">
                  <a:solidFill>
                    <a:srgbClr val="363FFA"/>
                  </a:solidFill>
                </a:rPr>
                <a:t>accumulation</a:t>
              </a:r>
              <a:endParaRPr lang="en-US" sz="2000" dirty="0">
                <a:solidFill>
                  <a:srgbClr val="363FFA"/>
                </a:solidFill>
              </a:endParaRPr>
            </a:p>
          </p:txBody>
        </p:sp>
      </p:grpSp>
      <p:sp>
        <p:nvSpPr>
          <p:cNvPr id="16" name="Left Brace 15"/>
          <p:cNvSpPr/>
          <p:nvPr/>
        </p:nvSpPr>
        <p:spPr>
          <a:xfrm rot="16200000">
            <a:off x="4762500" y="1569483"/>
            <a:ext cx="152400" cy="312420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08160" y="4535690"/>
            <a:ext cx="67569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If the system is uniform throughout its entire volume, then:</a:t>
            </a:r>
            <a:endParaRPr lang="en-US" sz="2000" dirty="0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979772"/>
              </p:ext>
            </p:extLst>
          </p:nvPr>
        </p:nvGraphicFramePr>
        <p:xfrm>
          <a:off x="3270504" y="4956916"/>
          <a:ext cx="1871892" cy="502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5" name="Equation" r:id="rId5" imgW="1701720" imgH="457200" progId="Equation.DSMT4">
                  <p:embed/>
                </p:oleObj>
              </mc:Choice>
              <mc:Fallback>
                <p:oleObj name="Equation" r:id="rId5" imgW="170172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504" y="4956916"/>
                        <a:ext cx="1871892" cy="5029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1791236" y="5539993"/>
            <a:ext cx="5828764" cy="1015663"/>
            <a:chOff x="1791236" y="5105400"/>
            <a:chExt cx="5828764" cy="1015663"/>
          </a:xfrm>
        </p:grpSpPr>
        <p:sp>
          <p:nvSpPr>
            <p:cNvPr id="28" name="TextBox 27"/>
            <p:cNvSpPr txBox="1"/>
            <p:nvPr/>
          </p:nvSpPr>
          <p:spPr>
            <a:xfrm>
              <a:off x="1791236" y="5105400"/>
              <a:ext cx="204298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Moles j generated per unit time (mol/s) </a:t>
              </a:r>
              <a:endParaRPr lang="en-US" sz="20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781054" y="5416153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=</a:t>
              </a:r>
              <a:endParaRPr lang="en-US" sz="20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114800" y="5105400"/>
              <a:ext cx="227713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Moles generated per unit time and volume (</a:t>
              </a:r>
              <a:r>
                <a:rPr lang="en-US" sz="2000" dirty="0" err="1" smtClean="0"/>
                <a:t>mol</a:t>
              </a:r>
              <a:r>
                <a:rPr lang="en-US" sz="2000" dirty="0" smtClean="0"/>
                <a:t>/s</a:t>
              </a:r>
              <a:r>
                <a:rPr lang="en-US" sz="2000" dirty="0" smtClean="0">
                  <a:latin typeface="Arial"/>
                  <a:cs typeface="Arial"/>
                </a:rPr>
                <a:t>•m</a:t>
              </a:r>
              <a:r>
                <a:rPr lang="en-US" sz="2000" baseline="30000" dirty="0" smtClean="0">
                  <a:latin typeface="Arial"/>
                  <a:cs typeface="Arial"/>
                </a:rPr>
                <a:t>3</a:t>
              </a:r>
              <a:r>
                <a:rPr lang="en-US" sz="2000" dirty="0" smtClean="0">
                  <a:latin typeface="Arial"/>
                  <a:cs typeface="Arial"/>
                </a:rPr>
                <a:t>)</a:t>
              </a:r>
              <a:endParaRPr lang="en-US" sz="20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400800" y="5262265"/>
              <a:ext cx="1219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Volume</a:t>
              </a:r>
            </a:p>
            <a:p>
              <a:pPr algn="ctr"/>
              <a:r>
                <a:rPr lang="en-US" sz="2000" dirty="0" smtClean="0"/>
                <a:t>(m</a:t>
              </a:r>
              <a:r>
                <a:rPr lang="en-US" sz="2000" baseline="30000" dirty="0" smtClean="0"/>
                <a:t>3</a:t>
              </a:r>
              <a:r>
                <a:rPr lang="en-US" sz="2000" dirty="0" smtClean="0"/>
                <a:t>)</a:t>
              </a:r>
              <a:endParaRPr lang="en-US" sz="2000" dirty="0"/>
            </a:p>
          </p:txBody>
        </p:sp>
        <p:sp>
          <p:nvSpPr>
            <p:cNvPr id="32" name="Double Bracket 31"/>
            <p:cNvSpPr/>
            <p:nvPr/>
          </p:nvSpPr>
          <p:spPr>
            <a:xfrm>
              <a:off x="1791236" y="5105400"/>
              <a:ext cx="1989818" cy="1015663"/>
            </a:xfrm>
            <a:prstGeom prst="bracketPair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uble Bracket 32"/>
            <p:cNvSpPr/>
            <p:nvPr/>
          </p:nvSpPr>
          <p:spPr>
            <a:xfrm>
              <a:off x="4114800" y="5105400"/>
              <a:ext cx="2286000" cy="1015663"/>
            </a:xfrm>
            <a:prstGeom prst="bracketPair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uble Bracket 34"/>
            <p:cNvSpPr/>
            <p:nvPr/>
          </p:nvSpPr>
          <p:spPr>
            <a:xfrm>
              <a:off x="6477000" y="5181600"/>
              <a:ext cx="1066800" cy="838200"/>
            </a:xfrm>
            <a:prstGeom prst="bracketPair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852488" y="914400"/>
            <a:ext cx="7439025" cy="1175580"/>
            <a:chOff x="555625" y="1143000"/>
            <a:chExt cx="7439025" cy="1175580"/>
          </a:xfrm>
        </p:grpSpPr>
        <p:sp>
          <p:nvSpPr>
            <p:cNvPr id="34" name="Rectangle 38"/>
            <p:cNvSpPr>
              <a:spLocks noChangeArrowheads="1"/>
            </p:cNvSpPr>
            <p:nvPr/>
          </p:nvSpPr>
          <p:spPr bwMode="auto">
            <a:xfrm>
              <a:off x="3200400" y="1267004"/>
              <a:ext cx="2146300" cy="6797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39"/>
            <p:cNvSpPr>
              <a:spLocks noChangeShapeType="1"/>
            </p:cNvSpPr>
            <p:nvPr/>
          </p:nvSpPr>
          <p:spPr bwMode="auto">
            <a:xfrm>
              <a:off x="555625" y="1601788"/>
              <a:ext cx="26447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40"/>
            <p:cNvSpPr>
              <a:spLocks noChangeShapeType="1"/>
            </p:cNvSpPr>
            <p:nvPr/>
          </p:nvSpPr>
          <p:spPr bwMode="auto">
            <a:xfrm>
              <a:off x="5349875" y="1601788"/>
              <a:ext cx="26447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Text Box 41"/>
            <p:cNvSpPr txBox="1">
              <a:spLocks noChangeArrowheads="1"/>
            </p:cNvSpPr>
            <p:nvPr/>
          </p:nvSpPr>
          <p:spPr bwMode="auto">
            <a:xfrm>
              <a:off x="3352800" y="1949248"/>
              <a:ext cx="179705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zh-TW" dirty="0"/>
                <a:t>System volume</a:t>
              </a:r>
            </a:p>
          </p:txBody>
        </p:sp>
        <p:sp>
          <p:nvSpPr>
            <p:cNvPr id="39" name="Text Box 42"/>
            <p:cNvSpPr txBox="1">
              <a:spLocks noChangeArrowheads="1"/>
            </p:cNvSpPr>
            <p:nvPr/>
          </p:nvSpPr>
          <p:spPr bwMode="auto">
            <a:xfrm>
              <a:off x="1374775" y="1143000"/>
              <a:ext cx="5127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dirty="0"/>
                <a:t>F</a:t>
              </a:r>
              <a:r>
                <a:rPr lang="en-US" altLang="zh-TW" baseline="-25000" dirty="0"/>
                <a:t>j0</a:t>
              </a:r>
            </a:p>
          </p:txBody>
        </p:sp>
        <p:sp>
          <p:nvSpPr>
            <p:cNvPr id="40" name="Text Box 43"/>
            <p:cNvSpPr txBox="1">
              <a:spLocks noChangeArrowheads="1"/>
            </p:cNvSpPr>
            <p:nvPr/>
          </p:nvSpPr>
          <p:spPr bwMode="auto">
            <a:xfrm>
              <a:off x="6292850" y="1143000"/>
              <a:ext cx="4111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dirty="0" err="1"/>
                <a:t>F</a:t>
              </a:r>
              <a:r>
                <a:rPr lang="en-US" altLang="zh-TW" baseline="-25000" dirty="0" err="1"/>
                <a:t>j</a:t>
              </a:r>
              <a:endParaRPr lang="en-US" altLang="zh-TW" baseline="-25000" dirty="0"/>
            </a:p>
          </p:txBody>
        </p:sp>
        <p:sp>
          <p:nvSpPr>
            <p:cNvPr id="41" name="Text Box 44"/>
            <p:cNvSpPr txBox="1">
              <a:spLocks noChangeArrowheads="1"/>
            </p:cNvSpPr>
            <p:nvPr/>
          </p:nvSpPr>
          <p:spPr bwMode="auto">
            <a:xfrm>
              <a:off x="4024313" y="1371600"/>
              <a:ext cx="461962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dirty="0" err="1"/>
                <a:t>G</a:t>
              </a:r>
              <a:r>
                <a:rPr lang="en-US" altLang="zh-TW" baseline="-25000" dirty="0" err="1"/>
                <a:t>j</a:t>
              </a:r>
              <a:endParaRPr lang="en-US" altLang="zh-TW" baseline="-25000" dirty="0"/>
            </a:p>
          </p:txBody>
        </p:sp>
      </p:grp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3457641"/>
              </p:ext>
            </p:extLst>
          </p:nvPr>
        </p:nvGraphicFramePr>
        <p:xfrm>
          <a:off x="217847" y="3771549"/>
          <a:ext cx="8278813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6" name="Equation" r:id="rId7" imgW="7949880" imgH="685800" progId="Equation.DSMT4">
                  <p:embed/>
                </p:oleObj>
              </mc:Choice>
              <mc:Fallback>
                <p:oleObj name="Equation" r:id="rId7" imgW="7949880" imgH="685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847" y="3771549"/>
                        <a:ext cx="8278813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487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1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Review: BMB Equations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2457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8811757"/>
              </p:ext>
            </p:extLst>
          </p:nvPr>
        </p:nvGraphicFramePr>
        <p:xfrm>
          <a:off x="3322638" y="3010218"/>
          <a:ext cx="2498725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5" name="Equation" r:id="rId3" imgW="1993680" imgH="672840" progId="Equation.DSMT4">
                  <p:embed/>
                </p:oleObj>
              </mc:Choice>
              <mc:Fallback>
                <p:oleObj name="Equation" r:id="rId3" imgW="1993680" imgH="672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2638" y="3010218"/>
                        <a:ext cx="2498725" cy="811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1326325"/>
              </p:ext>
            </p:extLst>
          </p:nvPr>
        </p:nvGraphicFramePr>
        <p:xfrm>
          <a:off x="1870075" y="3989388"/>
          <a:ext cx="5403850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6" name="Equation" r:id="rId5" imgW="4317840" imgH="672840" progId="Equation.DSMT4">
                  <p:embed/>
                </p:oleObj>
              </mc:Choice>
              <mc:Fallback>
                <p:oleObj name="Equation" r:id="rId5" imgW="4317840" imgH="672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0075" y="3989388"/>
                        <a:ext cx="5403850" cy="811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6149868"/>
              </p:ext>
            </p:extLst>
          </p:nvPr>
        </p:nvGraphicFramePr>
        <p:xfrm>
          <a:off x="1365250" y="4981575"/>
          <a:ext cx="6421438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7" name="Equation" r:id="rId7" imgW="5130720" imgH="736560" progId="Equation.DSMT4">
                  <p:embed/>
                </p:oleObj>
              </mc:Choice>
              <mc:Fallback>
                <p:oleObj name="Equation" r:id="rId7" imgW="513072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250" y="4981575"/>
                        <a:ext cx="6421438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2286000" y="2553018"/>
            <a:ext cx="4439376" cy="504251"/>
            <a:chOff x="1695644" y="2951891"/>
            <a:chExt cx="4438916" cy="504086"/>
          </a:xfrm>
        </p:grpSpPr>
        <p:sp>
          <p:nvSpPr>
            <p:cNvPr id="8" name="TextBox 8"/>
            <p:cNvSpPr txBox="1">
              <a:spLocks noChangeArrowheads="1"/>
            </p:cNvSpPr>
            <p:nvPr/>
          </p:nvSpPr>
          <p:spPr bwMode="auto">
            <a:xfrm>
              <a:off x="1695644" y="2977974"/>
              <a:ext cx="791028" cy="399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363FFA"/>
                  </a:solidFill>
                </a:rPr>
                <a:t>In</a:t>
              </a:r>
              <a:endParaRPr lang="en-US" sz="2000" dirty="0">
                <a:solidFill>
                  <a:srgbClr val="363FFA"/>
                </a:solidFill>
              </a:endParaRPr>
            </a:p>
          </p:txBody>
        </p:sp>
        <p:sp>
          <p:nvSpPr>
            <p:cNvPr id="10" name="TextBox 10"/>
            <p:cNvSpPr txBox="1">
              <a:spLocks noChangeArrowheads="1"/>
            </p:cNvSpPr>
            <p:nvPr/>
          </p:nvSpPr>
          <p:spPr bwMode="auto">
            <a:xfrm>
              <a:off x="2057401" y="2977974"/>
              <a:ext cx="990600" cy="399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363FFA"/>
                  </a:solidFill>
                </a:rPr>
                <a:t>Out</a:t>
              </a:r>
              <a:endParaRPr lang="en-US" sz="2000" dirty="0">
                <a:solidFill>
                  <a:srgbClr val="363FFA"/>
                </a:solidFill>
              </a:endParaRPr>
            </a:p>
          </p:txBody>
        </p:sp>
        <p:sp>
          <p:nvSpPr>
            <p:cNvPr id="9" name="TextBox 9"/>
            <p:cNvSpPr txBox="1">
              <a:spLocks noChangeArrowheads="1"/>
            </p:cNvSpPr>
            <p:nvPr/>
          </p:nvSpPr>
          <p:spPr bwMode="auto">
            <a:xfrm>
              <a:off x="2151794" y="2951891"/>
              <a:ext cx="287258" cy="4616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363FFA"/>
                  </a:solidFill>
                </a:rPr>
                <a:t>-</a:t>
              </a:r>
            </a:p>
          </p:txBody>
        </p:sp>
        <p:sp>
          <p:nvSpPr>
            <p:cNvPr id="11" name="TextBox 11"/>
            <p:cNvSpPr txBox="1">
              <a:spLocks noChangeArrowheads="1"/>
            </p:cNvSpPr>
            <p:nvPr/>
          </p:nvSpPr>
          <p:spPr bwMode="auto">
            <a:xfrm>
              <a:off x="2720776" y="2989973"/>
              <a:ext cx="364202" cy="461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363FFA"/>
                  </a:solidFill>
                </a:rPr>
                <a:t>+</a:t>
              </a:r>
            </a:p>
          </p:txBody>
        </p:sp>
        <p:sp>
          <p:nvSpPr>
            <p:cNvPr id="12" name="TextBox 12"/>
            <p:cNvSpPr txBox="1">
              <a:spLocks noChangeArrowheads="1"/>
            </p:cNvSpPr>
            <p:nvPr/>
          </p:nvSpPr>
          <p:spPr bwMode="auto">
            <a:xfrm>
              <a:off x="2877157" y="2977976"/>
              <a:ext cx="1447801" cy="399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363FFA"/>
                  </a:solidFill>
                </a:rPr>
                <a:t>Generation</a:t>
              </a:r>
              <a:endParaRPr lang="en-US" sz="2000" dirty="0">
                <a:solidFill>
                  <a:srgbClr val="363FFA"/>
                </a:solidFill>
              </a:endParaRPr>
            </a:p>
          </p:txBody>
        </p:sp>
        <p:sp>
          <p:nvSpPr>
            <p:cNvPr id="15" name="TextBox 15"/>
            <p:cNvSpPr txBox="1">
              <a:spLocks noChangeArrowheads="1"/>
            </p:cNvSpPr>
            <p:nvPr/>
          </p:nvSpPr>
          <p:spPr bwMode="auto">
            <a:xfrm>
              <a:off x="4191470" y="2994310"/>
              <a:ext cx="364202" cy="4616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363FFA"/>
                  </a:solidFill>
                </a:rPr>
                <a:t>=</a:t>
              </a:r>
            </a:p>
          </p:txBody>
        </p:sp>
        <p:sp>
          <p:nvSpPr>
            <p:cNvPr id="16" name="TextBox 16"/>
            <p:cNvSpPr txBox="1">
              <a:spLocks noChangeArrowheads="1"/>
            </p:cNvSpPr>
            <p:nvPr/>
          </p:nvSpPr>
          <p:spPr bwMode="auto">
            <a:xfrm>
              <a:off x="4305759" y="2977976"/>
              <a:ext cx="1828801" cy="399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363FFA"/>
                  </a:solidFill>
                </a:rPr>
                <a:t>Accumulation</a:t>
              </a:r>
              <a:endParaRPr lang="en-US" sz="2000" dirty="0">
                <a:solidFill>
                  <a:srgbClr val="363FFA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06492" y="6015335"/>
            <a:ext cx="7931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Next: Apply BME to ideal batch, CSTR, &amp; PFR reactors</a:t>
            </a:r>
            <a:endParaRPr lang="en-US" sz="24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852488" y="1230868"/>
            <a:ext cx="7439025" cy="1283732"/>
            <a:chOff x="555625" y="1143000"/>
            <a:chExt cx="7439025" cy="1283732"/>
          </a:xfrm>
        </p:grpSpPr>
        <p:sp>
          <p:nvSpPr>
            <p:cNvPr id="19" name="Rectangle 38"/>
            <p:cNvSpPr>
              <a:spLocks noChangeArrowheads="1"/>
            </p:cNvSpPr>
            <p:nvPr/>
          </p:nvSpPr>
          <p:spPr bwMode="auto">
            <a:xfrm>
              <a:off x="3200400" y="1149020"/>
              <a:ext cx="2146300" cy="914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39"/>
            <p:cNvSpPr>
              <a:spLocks noChangeShapeType="1"/>
            </p:cNvSpPr>
            <p:nvPr/>
          </p:nvSpPr>
          <p:spPr bwMode="auto">
            <a:xfrm>
              <a:off x="555625" y="1601788"/>
              <a:ext cx="26447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40"/>
            <p:cNvSpPr>
              <a:spLocks noChangeShapeType="1"/>
            </p:cNvSpPr>
            <p:nvPr/>
          </p:nvSpPr>
          <p:spPr bwMode="auto">
            <a:xfrm>
              <a:off x="5349875" y="1601788"/>
              <a:ext cx="26447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 Box 41"/>
            <p:cNvSpPr txBox="1">
              <a:spLocks noChangeArrowheads="1"/>
            </p:cNvSpPr>
            <p:nvPr/>
          </p:nvSpPr>
          <p:spPr bwMode="auto">
            <a:xfrm>
              <a:off x="3352800" y="2057400"/>
              <a:ext cx="179705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zh-TW" dirty="0"/>
                <a:t>System volume</a:t>
              </a:r>
            </a:p>
          </p:txBody>
        </p:sp>
        <p:sp>
          <p:nvSpPr>
            <p:cNvPr id="23" name="Text Box 42"/>
            <p:cNvSpPr txBox="1">
              <a:spLocks noChangeArrowheads="1"/>
            </p:cNvSpPr>
            <p:nvPr/>
          </p:nvSpPr>
          <p:spPr bwMode="auto">
            <a:xfrm>
              <a:off x="1374775" y="1143000"/>
              <a:ext cx="5127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dirty="0"/>
                <a:t>F</a:t>
              </a:r>
              <a:r>
                <a:rPr lang="en-US" altLang="zh-TW" baseline="-25000" dirty="0"/>
                <a:t>j0</a:t>
              </a:r>
            </a:p>
          </p:txBody>
        </p:sp>
        <p:sp>
          <p:nvSpPr>
            <p:cNvPr id="24" name="Text Box 43"/>
            <p:cNvSpPr txBox="1">
              <a:spLocks noChangeArrowheads="1"/>
            </p:cNvSpPr>
            <p:nvPr/>
          </p:nvSpPr>
          <p:spPr bwMode="auto">
            <a:xfrm>
              <a:off x="6292850" y="1143000"/>
              <a:ext cx="4111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dirty="0" err="1"/>
                <a:t>F</a:t>
              </a:r>
              <a:r>
                <a:rPr lang="en-US" altLang="zh-TW" baseline="-25000" dirty="0" err="1"/>
                <a:t>j</a:t>
              </a:r>
              <a:endParaRPr lang="en-US" altLang="zh-TW" baseline="-25000" dirty="0"/>
            </a:p>
          </p:txBody>
        </p:sp>
        <p:sp>
          <p:nvSpPr>
            <p:cNvPr id="25" name="Text Box 44"/>
            <p:cNvSpPr txBox="1">
              <a:spLocks noChangeArrowheads="1"/>
            </p:cNvSpPr>
            <p:nvPr/>
          </p:nvSpPr>
          <p:spPr bwMode="auto">
            <a:xfrm>
              <a:off x="4024313" y="1371600"/>
              <a:ext cx="461962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dirty="0" err="1"/>
                <a:t>G</a:t>
              </a:r>
              <a:r>
                <a:rPr lang="en-US" altLang="zh-TW" baseline="-25000" dirty="0" err="1"/>
                <a:t>j</a:t>
              </a:r>
              <a:endParaRPr lang="en-US" altLang="zh-TW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7220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L2: Reactor Molar Balances  &amp; Considerations</a:t>
            </a:r>
            <a:endParaRPr lang="en-US" dirty="0">
              <a:solidFill>
                <a:srgbClr val="7030A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895600" y="1295400"/>
            <a:ext cx="3368675" cy="1349316"/>
            <a:chOff x="2895600" y="1641296"/>
            <a:chExt cx="3368675" cy="1349316"/>
          </a:xfrm>
        </p:grpSpPr>
        <p:sp>
          <p:nvSpPr>
            <p:cNvPr id="8" name="Rectangle 38"/>
            <p:cNvSpPr>
              <a:spLocks noChangeArrowheads="1"/>
            </p:cNvSpPr>
            <p:nvPr/>
          </p:nvSpPr>
          <p:spPr bwMode="auto">
            <a:xfrm>
              <a:off x="3977640" y="1641296"/>
              <a:ext cx="1188720" cy="914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39"/>
            <p:cNvSpPr>
              <a:spLocks noChangeShapeType="1"/>
            </p:cNvSpPr>
            <p:nvPr/>
          </p:nvSpPr>
          <p:spPr bwMode="auto">
            <a:xfrm>
              <a:off x="2895600" y="2101136"/>
              <a:ext cx="914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40"/>
            <p:cNvSpPr>
              <a:spLocks noChangeShapeType="1"/>
            </p:cNvSpPr>
            <p:nvPr/>
          </p:nvSpPr>
          <p:spPr bwMode="auto">
            <a:xfrm>
              <a:off x="5349875" y="2101136"/>
              <a:ext cx="914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 Box 41"/>
            <p:cNvSpPr txBox="1">
              <a:spLocks noChangeArrowheads="1"/>
            </p:cNvSpPr>
            <p:nvPr/>
          </p:nvSpPr>
          <p:spPr bwMode="auto">
            <a:xfrm>
              <a:off x="4114800" y="2621280"/>
              <a:ext cx="914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zh-TW" dirty="0" smtClean="0"/>
                <a:t>reactor</a:t>
              </a:r>
              <a:endParaRPr lang="en-US" altLang="zh-TW" dirty="0"/>
            </a:p>
          </p:txBody>
        </p:sp>
        <p:sp>
          <p:nvSpPr>
            <p:cNvPr id="12" name="Text Box 42"/>
            <p:cNvSpPr txBox="1">
              <a:spLocks noChangeArrowheads="1"/>
            </p:cNvSpPr>
            <p:nvPr/>
          </p:nvSpPr>
          <p:spPr bwMode="auto">
            <a:xfrm>
              <a:off x="3068637" y="1642348"/>
              <a:ext cx="5127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dirty="0"/>
                <a:t>F</a:t>
              </a:r>
              <a:r>
                <a:rPr lang="en-US" altLang="zh-TW" baseline="-25000" dirty="0"/>
                <a:t>j0</a:t>
              </a:r>
            </a:p>
          </p:txBody>
        </p:sp>
        <p:sp>
          <p:nvSpPr>
            <p:cNvPr id="13" name="Text Box 43"/>
            <p:cNvSpPr txBox="1">
              <a:spLocks noChangeArrowheads="1"/>
            </p:cNvSpPr>
            <p:nvPr/>
          </p:nvSpPr>
          <p:spPr bwMode="auto">
            <a:xfrm>
              <a:off x="5562600" y="1642348"/>
              <a:ext cx="4111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dirty="0" err="1"/>
                <a:t>F</a:t>
              </a:r>
              <a:r>
                <a:rPr lang="en-US" altLang="zh-TW" baseline="-25000" dirty="0" err="1"/>
                <a:t>j</a:t>
              </a:r>
              <a:endParaRPr lang="en-US" altLang="zh-TW" baseline="-25000" dirty="0"/>
            </a:p>
          </p:txBody>
        </p:sp>
        <p:sp>
          <p:nvSpPr>
            <p:cNvPr id="14" name="Text Box 44"/>
            <p:cNvSpPr txBox="1">
              <a:spLocks noChangeArrowheads="1"/>
            </p:cNvSpPr>
            <p:nvPr/>
          </p:nvSpPr>
          <p:spPr bwMode="auto">
            <a:xfrm>
              <a:off x="4341019" y="1913830"/>
              <a:ext cx="39786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dirty="0" err="1">
                  <a:solidFill>
                    <a:schemeClr val="bg1"/>
                  </a:solidFill>
                </a:rPr>
                <a:t>G</a:t>
              </a:r>
              <a:r>
                <a:rPr lang="en-US" altLang="zh-TW" baseline="-25000" dirty="0" err="1">
                  <a:solidFill>
                    <a:schemeClr val="bg1"/>
                  </a:solidFill>
                </a:rPr>
                <a:t>j</a:t>
              </a:r>
              <a:endParaRPr lang="en-US" altLang="zh-TW" baseline="-25000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574926" y="2680285"/>
            <a:ext cx="39020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CC"/>
                </a:solidFill>
              </a:rPr>
              <a:t>Today we will </a:t>
            </a:r>
            <a:r>
              <a:rPr lang="en-US" sz="2000" b="1" u="sng" dirty="0" smtClean="0">
                <a:solidFill>
                  <a:srgbClr val="0000CC"/>
                </a:solidFill>
              </a:rPr>
              <a:t>use BMB to derive reactor design equations</a:t>
            </a:r>
            <a:r>
              <a:rPr lang="en-US" sz="2000" dirty="0" smtClean="0">
                <a:solidFill>
                  <a:srgbClr val="0000CC"/>
                </a:solidFill>
              </a:rPr>
              <a:t>. </a:t>
            </a:r>
            <a:r>
              <a:rPr lang="en-US" sz="2000" b="1" i="1" dirty="0" smtClean="0">
                <a:solidFill>
                  <a:schemeClr val="accent6">
                    <a:lumMod val="75000"/>
                  </a:schemeClr>
                </a:solidFill>
              </a:rPr>
              <a:t>Your goal is to learn this process, not to memorize the equations!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787" y="1417320"/>
            <a:ext cx="2371344" cy="52120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0" y="1828800"/>
            <a:ext cx="2347784" cy="4800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400" y="4459224"/>
            <a:ext cx="3962400" cy="217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8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zh-TW" dirty="0" smtClean="0">
                <a:solidFill>
                  <a:srgbClr val="7030A0"/>
                </a:solidFill>
              </a:rPr>
              <a:t>Batch Reactors Properties</a:t>
            </a:r>
          </a:p>
        </p:txBody>
      </p:sp>
      <p:sp>
        <p:nvSpPr>
          <p:cNvPr id="43011" name="Rectangle 11"/>
          <p:cNvSpPr>
            <a:spLocks noGrp="1" noChangeArrowheads="1"/>
          </p:cNvSpPr>
          <p:nvPr>
            <p:ph idx="4294967295"/>
          </p:nvPr>
        </p:nvSpPr>
        <p:spPr>
          <a:xfrm>
            <a:off x="4419600" y="1371600"/>
            <a:ext cx="4724400" cy="50292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GB" altLang="zh-TW" sz="2000" dirty="0" smtClean="0"/>
              <a:t>Reactants are placed in the reactor, and the reaction is allowed to proceed for some amount of time</a:t>
            </a:r>
          </a:p>
          <a:p>
            <a:pPr>
              <a:lnSpc>
                <a:spcPct val="110000"/>
              </a:lnSpc>
            </a:pPr>
            <a:r>
              <a:rPr lang="en-GB" altLang="zh-TW" sz="2000" dirty="0" smtClean="0">
                <a:solidFill>
                  <a:srgbClr val="0000CC"/>
                </a:solidFill>
              </a:rPr>
              <a:t>Closed system- no addition of reactants or removal of products during the reaction</a:t>
            </a:r>
          </a:p>
          <a:p>
            <a:pPr>
              <a:lnSpc>
                <a:spcPct val="110000"/>
              </a:lnSpc>
            </a:pPr>
            <a:r>
              <a:rPr lang="en-GB" altLang="zh-TW" sz="2000" u="sng" dirty="0" smtClean="0">
                <a:solidFill>
                  <a:schemeClr val="accent2">
                    <a:lumMod val="75000"/>
                  </a:schemeClr>
                </a:solidFill>
              </a:rPr>
              <a:t>Unsteady-state conditions</a:t>
            </a:r>
            <a:r>
              <a:rPr lang="en-GB" altLang="zh-TW" sz="2000" dirty="0" smtClean="0">
                <a:solidFill>
                  <a:schemeClr val="accent2">
                    <a:lumMod val="75000"/>
                  </a:schemeClr>
                </a:solidFill>
              </a:rPr>
              <a:t>- the composition changes with time</a:t>
            </a:r>
          </a:p>
          <a:p>
            <a:pPr>
              <a:lnSpc>
                <a:spcPct val="110000"/>
              </a:lnSpc>
            </a:pPr>
            <a:r>
              <a:rPr lang="en-GB" altLang="zh-TW" sz="2000" u="sng" dirty="0" smtClean="0">
                <a:solidFill>
                  <a:srgbClr val="7030A0"/>
                </a:solidFill>
              </a:rPr>
              <a:t>Ideal batch reactor</a:t>
            </a:r>
            <a:r>
              <a:rPr lang="en-GB" altLang="zh-TW" sz="2000" dirty="0" smtClean="0">
                <a:solidFill>
                  <a:srgbClr val="7030A0"/>
                </a:solidFill>
              </a:rPr>
              <a:t>- vessel is perfectly mixed</a:t>
            </a:r>
          </a:p>
          <a:p>
            <a:pPr>
              <a:lnSpc>
                <a:spcPct val="110000"/>
              </a:lnSpc>
            </a:pPr>
            <a:r>
              <a:rPr lang="en-GB" altLang="zh-TW" sz="2000" dirty="0" smtClean="0">
                <a:solidFill>
                  <a:srgbClr val="006600"/>
                </a:solidFill>
              </a:rPr>
              <a:t>Concentration and temperature are </a:t>
            </a:r>
            <a:r>
              <a:rPr lang="en-GB" altLang="zh-TW" sz="2000" b="1" u="sng" dirty="0" smtClean="0">
                <a:solidFill>
                  <a:srgbClr val="006600"/>
                </a:solidFill>
              </a:rPr>
              <a:t>spatially</a:t>
            </a:r>
            <a:r>
              <a:rPr lang="en-GB" altLang="zh-TW" sz="2000" dirty="0" smtClean="0">
                <a:solidFill>
                  <a:srgbClr val="006600"/>
                </a:solidFill>
              </a:rPr>
              <a:t> constant, but NOT constant in TIME</a:t>
            </a:r>
          </a:p>
        </p:txBody>
      </p:sp>
      <p:pic>
        <p:nvPicPr>
          <p:cNvPr id="4" name="Batch7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1000" y="1219200"/>
            <a:ext cx="3651358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198" y="1371600"/>
            <a:ext cx="2504304" cy="51206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429000"/>
            <a:ext cx="3657600" cy="303375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Examples of Batch Reactor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52400" y="1066800"/>
            <a:ext cx="2209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altLang="zh-TW" sz="2400" dirty="0" smtClean="0"/>
              <a:t>Lab-Scale  Batch </a:t>
            </a:r>
            <a:r>
              <a:rPr lang="en-US" altLang="zh-TW" sz="2400" dirty="0"/>
              <a:t>Reactor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105400" y="1233101"/>
            <a:ext cx="39687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altLang="zh-TW" sz="2400" dirty="0"/>
              <a:t>Typical Commercial  Batch Reactor</a:t>
            </a:r>
          </a:p>
        </p:txBody>
      </p:sp>
      <p:sp>
        <p:nvSpPr>
          <p:cNvPr id="10" name="Oval 9"/>
          <p:cNvSpPr/>
          <p:nvPr/>
        </p:nvSpPr>
        <p:spPr>
          <a:xfrm>
            <a:off x="2895600" y="1082933"/>
            <a:ext cx="1676400" cy="16002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10" idx="6"/>
          </p:cNvCxnSpPr>
          <p:nvPr/>
        </p:nvCxnSpPr>
        <p:spPr>
          <a:xfrm>
            <a:off x="4572000" y="1883033"/>
            <a:ext cx="1447800" cy="1714500"/>
          </a:xfrm>
          <a:prstGeom prst="straightConnector1">
            <a:avLst/>
          </a:prstGeom>
          <a:ln w="3492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096886" y="2835533"/>
            <a:ext cx="2666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Motor for agitation</a:t>
            </a:r>
            <a:endParaRPr lang="en-US" sz="2400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7315200" y="3297198"/>
            <a:ext cx="228600" cy="38234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06" y="1936373"/>
            <a:ext cx="1834896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Basic Mole Balance for Batch Reactor</a:t>
            </a:r>
            <a:endParaRPr lang="en-US" dirty="0">
              <a:solidFill>
                <a:srgbClr val="7030A0"/>
              </a:solidFill>
            </a:endParaRPr>
          </a:p>
        </p:txBody>
      </p:sp>
      <p:grpSp>
        <p:nvGrpSpPr>
          <p:cNvPr id="17" name="Group 17"/>
          <p:cNvGrpSpPr>
            <a:grpSpLocks/>
          </p:cNvGrpSpPr>
          <p:nvPr/>
        </p:nvGrpSpPr>
        <p:grpSpPr bwMode="auto">
          <a:xfrm>
            <a:off x="2590800" y="1066800"/>
            <a:ext cx="5439310" cy="504251"/>
            <a:chOff x="1570503" y="2951893"/>
            <a:chExt cx="5438746" cy="504086"/>
          </a:xfrm>
        </p:grpSpPr>
        <p:sp>
          <p:nvSpPr>
            <p:cNvPr id="18" name="TextBox 8"/>
            <p:cNvSpPr txBox="1">
              <a:spLocks noChangeArrowheads="1"/>
            </p:cNvSpPr>
            <p:nvPr/>
          </p:nvSpPr>
          <p:spPr bwMode="auto">
            <a:xfrm>
              <a:off x="1570503" y="2977976"/>
              <a:ext cx="486260" cy="461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363FFA"/>
                  </a:solidFill>
                </a:rPr>
                <a:t>In</a:t>
              </a:r>
              <a:endParaRPr lang="en-US" sz="2400" dirty="0">
                <a:solidFill>
                  <a:srgbClr val="363FFA"/>
                </a:solidFill>
              </a:endParaRPr>
            </a:p>
          </p:txBody>
        </p:sp>
        <p:sp>
          <p:nvSpPr>
            <p:cNvPr id="19" name="TextBox 10"/>
            <p:cNvSpPr txBox="1">
              <a:spLocks noChangeArrowheads="1"/>
            </p:cNvSpPr>
            <p:nvPr/>
          </p:nvSpPr>
          <p:spPr bwMode="auto">
            <a:xfrm>
              <a:off x="2057401" y="2977976"/>
              <a:ext cx="685090" cy="461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363FFA"/>
                  </a:solidFill>
                </a:rPr>
                <a:t>Out</a:t>
              </a:r>
              <a:endParaRPr lang="en-US" sz="2400" dirty="0">
                <a:solidFill>
                  <a:srgbClr val="363FFA"/>
                </a:solidFill>
              </a:endParaRPr>
            </a:p>
          </p:txBody>
        </p:sp>
        <p:sp>
          <p:nvSpPr>
            <p:cNvPr id="20" name="TextBox 9"/>
            <p:cNvSpPr txBox="1">
              <a:spLocks noChangeArrowheads="1"/>
            </p:cNvSpPr>
            <p:nvPr/>
          </p:nvSpPr>
          <p:spPr bwMode="auto">
            <a:xfrm>
              <a:off x="1904378" y="2951893"/>
              <a:ext cx="287258" cy="4616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363FFA"/>
                  </a:solidFill>
                </a:rPr>
                <a:t>-</a:t>
              </a:r>
            </a:p>
          </p:txBody>
        </p:sp>
        <p:sp>
          <p:nvSpPr>
            <p:cNvPr id="21" name="TextBox 11"/>
            <p:cNvSpPr txBox="1">
              <a:spLocks noChangeArrowheads="1"/>
            </p:cNvSpPr>
            <p:nvPr/>
          </p:nvSpPr>
          <p:spPr bwMode="auto">
            <a:xfrm>
              <a:off x="2666299" y="2989975"/>
              <a:ext cx="364202" cy="461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363FFA"/>
                  </a:solidFill>
                </a:rPr>
                <a:t>+</a:t>
              </a:r>
            </a:p>
          </p:txBody>
        </p:sp>
        <p:sp>
          <p:nvSpPr>
            <p:cNvPr id="22" name="TextBox 12"/>
            <p:cNvSpPr txBox="1">
              <a:spLocks noChangeArrowheads="1"/>
            </p:cNvSpPr>
            <p:nvPr/>
          </p:nvSpPr>
          <p:spPr bwMode="auto">
            <a:xfrm>
              <a:off x="2877156" y="2977978"/>
              <a:ext cx="1693945" cy="461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363FFA"/>
                  </a:solidFill>
                </a:rPr>
                <a:t>Generation</a:t>
              </a:r>
              <a:endParaRPr lang="en-US" sz="2400" dirty="0">
                <a:solidFill>
                  <a:srgbClr val="363FFA"/>
                </a:solidFill>
              </a:endParaRPr>
            </a:p>
          </p:txBody>
        </p:sp>
        <p:sp>
          <p:nvSpPr>
            <p:cNvPr id="23" name="TextBox 15"/>
            <p:cNvSpPr txBox="1">
              <a:spLocks noChangeArrowheads="1"/>
            </p:cNvSpPr>
            <p:nvPr/>
          </p:nvSpPr>
          <p:spPr bwMode="auto">
            <a:xfrm>
              <a:off x="4511668" y="2994312"/>
              <a:ext cx="364202" cy="4616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363FFA"/>
                  </a:solidFill>
                </a:rPr>
                <a:t>=</a:t>
              </a:r>
            </a:p>
          </p:txBody>
        </p:sp>
        <p:sp>
          <p:nvSpPr>
            <p:cNvPr id="24" name="TextBox 16"/>
            <p:cNvSpPr txBox="1">
              <a:spLocks noChangeArrowheads="1"/>
            </p:cNvSpPr>
            <p:nvPr/>
          </p:nvSpPr>
          <p:spPr bwMode="auto">
            <a:xfrm>
              <a:off x="4686719" y="2977978"/>
              <a:ext cx="2322530" cy="461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363FFA"/>
                  </a:solidFill>
                </a:rPr>
                <a:t>Accumulation</a:t>
              </a:r>
              <a:endParaRPr lang="en-US" sz="2400" dirty="0">
                <a:solidFill>
                  <a:srgbClr val="363FFA"/>
                </a:solidFill>
              </a:endParaRPr>
            </a:p>
          </p:txBody>
        </p:sp>
      </p:grpSp>
      <p:graphicFrame>
        <p:nvGraphicFramePr>
          <p:cNvPr id="61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2198257"/>
              </p:ext>
            </p:extLst>
          </p:nvPr>
        </p:nvGraphicFramePr>
        <p:xfrm>
          <a:off x="3863449" y="1600200"/>
          <a:ext cx="2894012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" name="Equation" r:id="rId3" imgW="2311200" imgH="774360" progId="Equation.3">
                  <p:embed/>
                </p:oleObj>
              </mc:Choice>
              <mc:Fallback>
                <p:oleObj name="Equation" r:id="rId3" imgW="2311200" imgH="7743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3449" y="1600200"/>
                        <a:ext cx="2894012" cy="935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457200" y="9144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No flow in or out!</a:t>
            </a:r>
            <a:endParaRPr lang="en-US" sz="2400" dirty="0"/>
          </a:p>
        </p:txBody>
      </p:sp>
      <p:grpSp>
        <p:nvGrpSpPr>
          <p:cNvPr id="40" name="Group 39"/>
          <p:cNvGrpSpPr/>
          <p:nvPr/>
        </p:nvGrpSpPr>
        <p:grpSpPr>
          <a:xfrm>
            <a:off x="391633" y="1676400"/>
            <a:ext cx="1712502" cy="2819400"/>
            <a:chOff x="2819400" y="1470835"/>
            <a:chExt cx="1712502" cy="1805765"/>
          </a:xfrm>
        </p:grpSpPr>
        <p:grpSp>
          <p:nvGrpSpPr>
            <p:cNvPr id="6" name="Group 25"/>
            <p:cNvGrpSpPr>
              <a:grpSpLocks/>
            </p:cNvGrpSpPr>
            <p:nvPr/>
          </p:nvGrpSpPr>
          <p:grpSpPr bwMode="auto">
            <a:xfrm>
              <a:off x="3200400" y="1600200"/>
              <a:ext cx="1077913" cy="1676400"/>
              <a:chOff x="3708400" y="3543300"/>
              <a:chExt cx="1077913" cy="1885950"/>
            </a:xfrm>
          </p:grpSpPr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3708400" y="4000500"/>
                <a:ext cx="1066800" cy="1428750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altLang="en-US" u="none">
                  <a:solidFill>
                    <a:srgbClr val="FFFF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9" name="Line 5"/>
              <p:cNvSpPr>
                <a:spLocks noChangeShapeType="1"/>
              </p:cNvSpPr>
              <p:nvPr/>
            </p:nvSpPr>
            <p:spPr bwMode="auto">
              <a:xfrm>
                <a:off x="4241800" y="3543300"/>
                <a:ext cx="0" cy="1524000"/>
              </a:xfrm>
              <a:prstGeom prst="lin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u="none"/>
              </a:p>
            </p:txBody>
          </p:sp>
          <p:sp>
            <p:nvSpPr>
              <p:cNvPr id="10" name="Oval 6"/>
              <p:cNvSpPr>
                <a:spLocks noChangeArrowheads="1"/>
              </p:cNvSpPr>
              <p:nvPr/>
            </p:nvSpPr>
            <p:spPr bwMode="auto">
              <a:xfrm>
                <a:off x="4241800" y="4991100"/>
                <a:ext cx="381000" cy="152400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u="none"/>
              </a:p>
            </p:txBody>
          </p:sp>
          <p:sp>
            <p:nvSpPr>
              <p:cNvPr id="11" name="Oval 7"/>
              <p:cNvSpPr>
                <a:spLocks noChangeArrowheads="1"/>
              </p:cNvSpPr>
              <p:nvPr/>
            </p:nvSpPr>
            <p:spPr bwMode="auto">
              <a:xfrm>
                <a:off x="3860800" y="4991100"/>
                <a:ext cx="381000" cy="152400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u="none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auto">
              <a:xfrm>
                <a:off x="3708400" y="4143375"/>
                <a:ext cx="1077913" cy="177800"/>
              </a:xfrm>
              <a:custGeom>
                <a:avLst/>
                <a:gdLst/>
                <a:ahLst/>
                <a:cxnLst>
                  <a:cxn ang="0">
                    <a:pos x="0" y="56"/>
                  </a:cxn>
                  <a:cxn ang="0">
                    <a:pos x="192" y="8"/>
                  </a:cxn>
                  <a:cxn ang="0">
                    <a:pos x="240" y="104"/>
                  </a:cxn>
                  <a:cxn ang="0">
                    <a:pos x="384" y="56"/>
                  </a:cxn>
                  <a:cxn ang="0">
                    <a:pos x="528" y="56"/>
                  </a:cxn>
                  <a:cxn ang="0">
                    <a:pos x="624" y="8"/>
                  </a:cxn>
                  <a:cxn ang="0">
                    <a:pos x="672" y="56"/>
                  </a:cxn>
                  <a:cxn ang="0">
                    <a:pos x="672" y="104"/>
                  </a:cxn>
                </a:cxnLst>
                <a:rect l="0" t="0" r="r" b="b"/>
                <a:pathLst>
                  <a:path w="679" h="112">
                    <a:moveTo>
                      <a:pt x="0" y="56"/>
                    </a:moveTo>
                    <a:cubicBezTo>
                      <a:pt x="76" y="28"/>
                      <a:pt x="152" y="0"/>
                      <a:pt x="192" y="8"/>
                    </a:cubicBezTo>
                    <a:cubicBezTo>
                      <a:pt x="231" y="15"/>
                      <a:pt x="207" y="95"/>
                      <a:pt x="240" y="104"/>
                    </a:cubicBezTo>
                    <a:cubicBezTo>
                      <a:pt x="272" y="112"/>
                      <a:pt x="336" y="64"/>
                      <a:pt x="384" y="56"/>
                    </a:cubicBezTo>
                    <a:cubicBezTo>
                      <a:pt x="432" y="48"/>
                      <a:pt x="488" y="63"/>
                      <a:pt x="528" y="56"/>
                    </a:cubicBezTo>
                    <a:cubicBezTo>
                      <a:pt x="567" y="48"/>
                      <a:pt x="600" y="8"/>
                      <a:pt x="624" y="8"/>
                    </a:cubicBezTo>
                    <a:cubicBezTo>
                      <a:pt x="648" y="8"/>
                      <a:pt x="664" y="40"/>
                      <a:pt x="672" y="56"/>
                    </a:cubicBezTo>
                    <a:cubicBezTo>
                      <a:pt x="679" y="71"/>
                      <a:pt x="675" y="87"/>
                      <a:pt x="672" y="104"/>
                    </a:cubicBezTo>
                  </a:path>
                </a:pathLst>
              </a:custGeom>
              <a:noFill/>
              <a:ln w="38100" cmpd="sng">
                <a:solidFill>
                  <a:srgbClr val="0070C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u="none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2819400" y="1470835"/>
              <a:ext cx="533400" cy="510365"/>
              <a:chOff x="2819400" y="1470835"/>
              <a:chExt cx="533400" cy="510365"/>
            </a:xfrm>
          </p:grpSpPr>
          <p:sp>
            <p:nvSpPr>
              <p:cNvPr id="28" name="Line 10"/>
              <p:cNvSpPr>
                <a:spLocks noChangeShapeType="1"/>
              </p:cNvSpPr>
              <p:nvPr/>
            </p:nvSpPr>
            <p:spPr bwMode="auto">
              <a:xfrm>
                <a:off x="3352800" y="1524000"/>
                <a:ext cx="0" cy="457200"/>
              </a:xfrm>
              <a:prstGeom prst="lin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 type="triangle" w="med" len="med"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u="none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819400" y="1470835"/>
                <a:ext cx="5309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F</a:t>
                </a:r>
                <a:r>
                  <a:rPr lang="en-US" sz="2400" baseline="-25000" dirty="0" smtClean="0"/>
                  <a:t>j0</a:t>
                </a:r>
                <a:endParaRPr lang="en-US" sz="2400" dirty="0"/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4038600" y="1493520"/>
              <a:ext cx="493302" cy="492145"/>
              <a:chOff x="4038600" y="1493520"/>
              <a:chExt cx="493302" cy="492145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4114800" y="1524000"/>
                <a:ext cx="4171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err="1" smtClean="0"/>
                  <a:t>F</a:t>
                </a:r>
                <a:r>
                  <a:rPr lang="en-US" sz="2400" baseline="-25000" dirty="0" err="1" smtClean="0"/>
                  <a:t>j</a:t>
                </a:r>
                <a:endParaRPr lang="en-US" sz="2400" dirty="0"/>
              </a:p>
            </p:txBody>
          </p:sp>
          <p:sp>
            <p:nvSpPr>
              <p:cNvPr id="36" name="Line 10"/>
              <p:cNvSpPr>
                <a:spLocks noChangeShapeType="1"/>
              </p:cNvSpPr>
              <p:nvPr/>
            </p:nvSpPr>
            <p:spPr bwMode="auto">
              <a:xfrm flipV="1">
                <a:off x="4038600" y="1493520"/>
                <a:ext cx="0" cy="457200"/>
              </a:xfrm>
              <a:prstGeom prst="lin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 type="triangle" w="med" len="med"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u="none"/>
              </a:p>
            </p:txBody>
          </p:sp>
        </p:grpSp>
      </p:grpSp>
      <p:sp>
        <p:nvSpPr>
          <p:cNvPr id="35" name="TextBox 34"/>
          <p:cNvSpPr txBox="1"/>
          <p:nvPr/>
        </p:nvSpPr>
        <p:spPr>
          <a:xfrm>
            <a:off x="1371600" y="1524000"/>
            <a:ext cx="68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C00000"/>
                </a:solidFill>
              </a:rPr>
              <a:t>X</a:t>
            </a:r>
            <a:endParaRPr lang="en-US" sz="6600" dirty="0">
              <a:solidFill>
                <a:srgbClr val="C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81000" y="1515070"/>
            <a:ext cx="68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C00000"/>
                </a:solidFill>
              </a:rPr>
              <a:t>X</a:t>
            </a:r>
            <a:endParaRPr lang="en-US" sz="6600" dirty="0">
              <a:solidFill>
                <a:srgbClr val="C00000"/>
              </a:solidFill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3810000" y="1676400"/>
            <a:ext cx="381000" cy="1301634"/>
            <a:chOff x="3810000" y="1808162"/>
            <a:chExt cx="381000" cy="1301634"/>
          </a:xfrm>
        </p:grpSpPr>
        <p:cxnSp>
          <p:nvCxnSpPr>
            <p:cNvPr id="42" name="Straight Arrow Connector 41"/>
            <p:cNvCxnSpPr/>
            <p:nvPr/>
          </p:nvCxnSpPr>
          <p:spPr>
            <a:xfrm rot="5400000">
              <a:off x="3695700" y="2151062"/>
              <a:ext cx="838200" cy="15240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3810000" y="2648131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0</a:t>
              </a:r>
              <a:endParaRPr lang="en-US" sz="2400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377068" y="1676400"/>
            <a:ext cx="356188" cy="1301634"/>
            <a:chOff x="4377068" y="1808162"/>
            <a:chExt cx="356188" cy="1301634"/>
          </a:xfrm>
        </p:grpSpPr>
        <p:cxnSp>
          <p:nvCxnSpPr>
            <p:cNvPr id="43" name="Straight Arrow Connector 42"/>
            <p:cNvCxnSpPr/>
            <p:nvPr/>
          </p:nvCxnSpPr>
          <p:spPr>
            <a:xfrm rot="5400000">
              <a:off x="4229100" y="2151062"/>
              <a:ext cx="838200" cy="15240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4377068" y="2648131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0</a:t>
              </a:r>
              <a:endParaRPr lang="en-US" sz="2400" dirty="0"/>
            </a:p>
          </p:txBody>
        </p:sp>
      </p:grpSp>
      <p:graphicFrame>
        <p:nvGraphicFramePr>
          <p:cNvPr id="61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7729154"/>
              </p:ext>
            </p:extLst>
          </p:nvPr>
        </p:nvGraphicFramePr>
        <p:xfrm>
          <a:off x="3232150" y="3170238"/>
          <a:ext cx="2178050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1" name="Equation" r:id="rId5" imgW="1739880" imgH="825480" progId="Equation.3">
                  <p:embed/>
                </p:oleObj>
              </mc:Choice>
              <mc:Fallback>
                <p:oleObj name="Equation" r:id="rId5" imgW="1739880" imgH="825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2150" y="3170238"/>
                        <a:ext cx="2178050" cy="995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5" name="Group 54"/>
          <p:cNvGrpSpPr/>
          <p:nvPr/>
        </p:nvGrpSpPr>
        <p:grpSpPr>
          <a:xfrm>
            <a:off x="3581400" y="3124200"/>
            <a:ext cx="4710917" cy="990600"/>
            <a:chOff x="3581400" y="3255962"/>
            <a:chExt cx="4710917" cy="990600"/>
          </a:xfrm>
        </p:grpSpPr>
        <p:sp>
          <p:nvSpPr>
            <p:cNvPr id="47" name="Rectangle 46"/>
            <p:cNvSpPr/>
            <p:nvPr/>
          </p:nvSpPr>
          <p:spPr>
            <a:xfrm>
              <a:off x="3581400" y="3255962"/>
              <a:ext cx="1828800" cy="990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486400" y="3364820"/>
              <a:ext cx="28059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Batch Reactor Design Equation</a:t>
              </a:r>
              <a:endParaRPr lang="en-US" sz="2400" dirty="0"/>
            </a:p>
          </p:txBody>
        </p:sp>
      </p:grpSp>
      <p:graphicFrame>
        <p:nvGraphicFramePr>
          <p:cNvPr id="61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2131052"/>
              </p:ext>
            </p:extLst>
          </p:nvPr>
        </p:nvGraphicFramePr>
        <p:xfrm>
          <a:off x="2491740" y="5554663"/>
          <a:ext cx="1495425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" name="Equation" r:id="rId7" imgW="1193760" imgH="672840" progId="Equation.DSMT4">
                  <p:embed/>
                </p:oleObj>
              </mc:Choice>
              <mc:Fallback>
                <p:oleObj name="Equation" r:id="rId7" imgW="1193760" imgH="6728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1740" y="5554663"/>
                        <a:ext cx="1495425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209997" y="4572000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If the reactor is perfectly mixed, the temperature, concentration, &amp; therefore the reaction rate are </a:t>
            </a:r>
            <a:r>
              <a:rPr lang="en-US" sz="2400" i="1" dirty="0" smtClean="0"/>
              <a:t>spatially</a:t>
            </a:r>
            <a:r>
              <a:rPr lang="en-US" sz="2400" dirty="0" smtClean="0"/>
              <a:t> constant:</a:t>
            </a:r>
            <a:endParaRPr lang="en-US" sz="2400" dirty="0"/>
          </a:p>
        </p:txBody>
      </p:sp>
      <p:grpSp>
        <p:nvGrpSpPr>
          <p:cNvPr id="56" name="Group 55"/>
          <p:cNvGrpSpPr/>
          <p:nvPr/>
        </p:nvGrpSpPr>
        <p:grpSpPr>
          <a:xfrm>
            <a:off x="2427516" y="5486400"/>
            <a:ext cx="4659084" cy="990600"/>
            <a:chOff x="2198916" y="5715000"/>
            <a:chExt cx="4659084" cy="990600"/>
          </a:xfrm>
        </p:grpSpPr>
        <p:sp>
          <p:nvSpPr>
            <p:cNvPr id="51" name="Rectangle 50"/>
            <p:cNvSpPr/>
            <p:nvPr/>
          </p:nvSpPr>
          <p:spPr>
            <a:xfrm>
              <a:off x="2198916" y="5715000"/>
              <a:ext cx="1447800" cy="990600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733800" y="5812970"/>
              <a:ext cx="3124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7030A0"/>
                  </a:solidFill>
                </a:rPr>
                <a:t>Ideal Batch Reactor Design Equation</a:t>
              </a:r>
              <a:endParaRPr lang="en-US" sz="2400" dirty="0">
                <a:solidFill>
                  <a:srgbClr val="7030A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2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7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5" grpId="0"/>
      <p:bldP spid="39" grpId="0"/>
      <p:bldP spid="5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Continuous Stirred Tank Reactor (CSTR) Properties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3" name="CSTR5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1000" y="1405667"/>
            <a:ext cx="3648456" cy="4949063"/>
          </a:xfrm>
          <a:prstGeom prst="rect">
            <a:avLst/>
          </a:prstGeom>
        </p:spPr>
      </p:pic>
      <p:sp>
        <p:nvSpPr>
          <p:cNvPr id="4" name="Rectangle 11"/>
          <p:cNvSpPr txBox="1">
            <a:spLocks noChangeArrowheads="1"/>
          </p:cNvSpPr>
          <p:nvPr/>
        </p:nvSpPr>
        <p:spPr>
          <a:xfrm>
            <a:off x="4038600" y="1371600"/>
            <a:ext cx="5029200" cy="5105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altLang="zh-TW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Continuously add reactants and remove</a:t>
            </a:r>
            <a:r>
              <a:rPr kumimoji="0" lang="en-GB" altLang="zh-TW" sz="21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altLang="zh-TW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products (open system)</a:t>
            </a:r>
          </a:p>
          <a:p>
            <a:pPr marL="3429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altLang="zh-TW" sz="2100" dirty="0" smtClean="0">
                <a:solidFill>
                  <a:srgbClr val="0000CC"/>
                </a:solidFill>
              </a:rPr>
              <a:t>Inlet stream instantaneously mixes with bulk of reactor volume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altLang="zh-TW" sz="2100" dirty="0">
                <a:solidFill>
                  <a:srgbClr val="C00000"/>
                </a:solidFill>
              </a:rPr>
              <a:t>Ideal batch reactor- assume perfect mixing occurs in vessel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altLang="zh-TW" sz="2100" dirty="0"/>
              <a:t>Temperature and concentration are uniform throughout space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altLang="zh-TW" sz="2100" dirty="0" smtClean="0"/>
              <a:t>Composition </a:t>
            </a:r>
            <a:r>
              <a:rPr lang="en-GB" altLang="zh-TW" sz="2100" dirty="0"/>
              <a:t>of the exit stream is the same as </a:t>
            </a:r>
            <a:r>
              <a:rPr lang="en-GB" altLang="zh-TW" sz="2100" dirty="0" smtClean="0"/>
              <a:t>that </a:t>
            </a:r>
            <a:r>
              <a:rPr lang="en-GB" altLang="zh-TW" sz="2100" dirty="0"/>
              <a:t>inside </a:t>
            </a:r>
            <a:r>
              <a:rPr lang="en-GB" altLang="zh-TW" sz="2100" dirty="0" smtClean="0"/>
              <a:t>reactor </a:t>
            </a:r>
            <a:r>
              <a:rPr lang="en-GB" altLang="zh-TW" sz="2100" dirty="0"/>
              <a:t>(</a:t>
            </a:r>
            <a:r>
              <a:rPr lang="en-GB" altLang="zh-TW" sz="2100" dirty="0" err="1"/>
              <a:t>C</a:t>
            </a:r>
            <a:r>
              <a:rPr lang="en-GB" altLang="zh-TW" sz="2100" baseline="-25000" dirty="0" err="1"/>
              <a:t>A,outlet</a:t>
            </a:r>
            <a:r>
              <a:rPr lang="en-GB" altLang="zh-TW" sz="2100" baseline="-25000" dirty="0"/>
              <a:t> </a:t>
            </a:r>
            <a:r>
              <a:rPr lang="en-GB" altLang="zh-TW" sz="2100" dirty="0"/>
              <a:t>=</a:t>
            </a:r>
            <a:r>
              <a:rPr lang="en-GB" altLang="zh-TW" sz="2100" baseline="-25000" dirty="0"/>
              <a:t> </a:t>
            </a:r>
            <a:r>
              <a:rPr lang="en-GB" altLang="zh-TW" sz="2100" dirty="0"/>
              <a:t>C</a:t>
            </a:r>
            <a:r>
              <a:rPr lang="en-GB" altLang="zh-TW" sz="2100" baseline="-25000" dirty="0"/>
              <a:t>A, tank</a:t>
            </a:r>
            <a:r>
              <a:rPr lang="en-GB" altLang="zh-TW" sz="2100" dirty="0" smtClean="0"/>
              <a:t>)</a:t>
            </a:r>
            <a:endParaRPr kumimoji="0" lang="en-GB" altLang="zh-TW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altLang="zh-TW" sz="21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Steady-state conditions</a:t>
            </a:r>
            <a:r>
              <a:rPr kumimoji="0" lang="en-GB" altLang="zh-TW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the </a:t>
            </a:r>
            <a:r>
              <a:rPr kumimoji="0" lang="en-GB" altLang="zh-TW" sz="2100" b="0" i="0" u="none" strike="noStrike" kern="120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reaction rate</a:t>
            </a:r>
            <a:r>
              <a:rPr kumimoji="0" lang="en-GB" altLang="zh-TW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the same at every point and does not change with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cture slide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0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slide template</Template>
  <TotalTime>1531</TotalTime>
  <Words>1081</Words>
  <Application>Microsoft Office PowerPoint</Application>
  <PresentationFormat>On-screen Show (4:3)</PresentationFormat>
  <Paragraphs>200</Paragraphs>
  <Slides>20</Slides>
  <Notes>2</Notes>
  <HiddenSlides>0</HiddenSlides>
  <MMClips>4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Cordia New</vt:lpstr>
      <vt:lpstr>Helvetica</vt:lpstr>
      <vt:lpstr>新細明體</vt:lpstr>
      <vt:lpstr>Symbol</vt:lpstr>
      <vt:lpstr>lecture slide template</vt:lpstr>
      <vt:lpstr>Equation</vt:lpstr>
      <vt:lpstr>Photo Editor Photo</vt:lpstr>
      <vt:lpstr>Document</vt:lpstr>
      <vt:lpstr>Review: What size reactor(s) to use?</vt:lpstr>
      <vt:lpstr>Review: Rate Law for rj</vt:lpstr>
      <vt:lpstr>PowerPoint Presentation</vt:lpstr>
      <vt:lpstr>Review: BMB Equations</vt:lpstr>
      <vt:lpstr>L2: Reactor Molar Balances  &amp; Considerations</vt:lpstr>
      <vt:lpstr>Batch Reactors Properties</vt:lpstr>
      <vt:lpstr>Examples of Batch Reactor</vt:lpstr>
      <vt:lpstr>Basic Mole Balance for Batch Reactor</vt:lpstr>
      <vt:lpstr>Continuous Stirred Tank Reactor (CSTR) Properties</vt:lpstr>
      <vt:lpstr>Examples of CSTRs</vt:lpstr>
      <vt:lpstr>Basic Mole Balance for CSTR</vt:lpstr>
      <vt:lpstr>Ideal SS CSTR Design Equation</vt:lpstr>
      <vt:lpstr>Plugged Flow Reactor (PFR) Properties</vt:lpstr>
      <vt:lpstr>Industrial PFRs</vt:lpstr>
      <vt:lpstr>Mole Balance – PFR</vt:lpstr>
      <vt:lpstr>Packed Bed Reactors (PBR)</vt:lpstr>
      <vt:lpstr>Mole Balance- Packed Bed Reactor (PBR)</vt:lpstr>
      <vt:lpstr>Mole Balances on Common Reactors</vt:lpstr>
      <vt:lpstr>Selection of Reactors</vt:lpstr>
      <vt:lpstr>Uses for Various Reactors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2: Reactor Mole Balances  and Considerations</dc:title>
  <dc:creator>mlkraft2</dc:creator>
  <cp:lastModifiedBy>Mary</cp:lastModifiedBy>
  <cp:revision>136</cp:revision>
  <cp:lastPrinted>2014-01-22T16:44:35Z</cp:lastPrinted>
  <dcterms:created xsi:type="dcterms:W3CDTF">2009-01-22T17:49:11Z</dcterms:created>
  <dcterms:modified xsi:type="dcterms:W3CDTF">2015-08-23T22:25:47Z</dcterms:modified>
</cp:coreProperties>
</file>